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771" r:id="rId5"/>
  </p:sldMasterIdLst>
  <p:notesMasterIdLst>
    <p:notesMasterId r:id="rId11"/>
  </p:notesMasterIdLst>
  <p:handoutMasterIdLst>
    <p:handoutMasterId r:id="rId12"/>
  </p:handoutMasterIdLst>
  <p:sldIdLst>
    <p:sldId id="1043" r:id="rId6"/>
    <p:sldId id="1192" r:id="rId7"/>
    <p:sldId id="1190" r:id="rId8"/>
    <p:sldId id="1191" r:id="rId9"/>
    <p:sldId id="1193" r:id="rId10"/>
  </p:sldIdLst>
  <p:sldSz cx="12190413" cy="6859588"/>
  <p:notesSz cx="7315200" cy="9601200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4013">
          <p15:clr>
            <a:srgbClr val="A4A3A4"/>
          </p15:clr>
        </p15:guide>
        <p15:guide id="3" orient="horz" pos="484">
          <p15:clr>
            <a:srgbClr val="A4A3A4"/>
          </p15:clr>
        </p15:guide>
        <p15:guide id="4" orient="horz" pos="802">
          <p15:clr>
            <a:srgbClr val="A4A3A4"/>
          </p15:clr>
        </p15:guide>
        <p15:guide id="5" orient="horz" pos="1608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165">
          <p15:clr>
            <a:srgbClr val="A4A3A4"/>
          </p15:clr>
        </p15:guide>
        <p15:guide id="8" orient="horz" pos="4170">
          <p15:clr>
            <a:srgbClr val="A4A3A4"/>
          </p15:clr>
        </p15:guide>
        <p15:guide id="9" orient="horz" pos="2886">
          <p15:clr>
            <a:srgbClr val="A4A3A4"/>
          </p15:clr>
        </p15:guide>
        <p15:guide id="10" orient="horz" pos="964">
          <p15:clr>
            <a:srgbClr val="A4A3A4"/>
          </p15:clr>
        </p15:guide>
        <p15:guide id="11" orient="horz" pos="3053">
          <p15:clr>
            <a:srgbClr val="A4A3A4"/>
          </p15:clr>
        </p15:guide>
        <p15:guide id="12" orient="horz" pos="1140" userDrawn="1">
          <p15:clr>
            <a:srgbClr val="A4A3A4"/>
          </p15:clr>
        </p15:guide>
        <p15:guide id="13" orient="horz" pos="2723">
          <p15:clr>
            <a:srgbClr val="A4A3A4"/>
          </p15:clr>
        </p15:guide>
        <p15:guide id="14" orient="horz" pos="1280">
          <p15:clr>
            <a:srgbClr val="A4A3A4"/>
          </p15:clr>
        </p15:guide>
        <p15:guide id="15" orient="horz" pos="3861" userDrawn="1">
          <p15:clr>
            <a:srgbClr val="A4A3A4"/>
          </p15:clr>
        </p15:guide>
        <p15:guide id="16" orient="horz" pos="3703" userDrawn="1">
          <p15:clr>
            <a:srgbClr val="A4A3A4"/>
          </p15:clr>
        </p15:guide>
        <p15:guide id="17" orient="horz" pos="3530">
          <p15:clr>
            <a:srgbClr val="A4A3A4"/>
          </p15:clr>
        </p15:guide>
        <p15:guide id="18" orient="horz" pos="3363" userDrawn="1">
          <p15:clr>
            <a:srgbClr val="A4A3A4"/>
          </p15:clr>
        </p15:guide>
        <p15:guide id="19" orient="horz" pos="3158" userDrawn="1">
          <p15:clr>
            <a:srgbClr val="A4A3A4"/>
          </p15:clr>
        </p15:guide>
        <p15:guide id="20" orient="horz" pos="2570">
          <p15:clr>
            <a:srgbClr val="A4A3A4"/>
          </p15:clr>
        </p15:guide>
        <p15:guide id="21" orient="horz" pos="2407">
          <p15:clr>
            <a:srgbClr val="A4A3A4"/>
          </p15:clr>
        </p15:guide>
        <p15:guide id="22" orient="horz" pos="1924">
          <p15:clr>
            <a:srgbClr val="A4A3A4"/>
          </p15:clr>
        </p15:guide>
        <p15:guide id="23" orient="horz" pos="1767">
          <p15:clr>
            <a:srgbClr val="A4A3A4"/>
          </p15:clr>
        </p15:guide>
        <p15:guide id="24" orient="horz" pos="1447">
          <p15:clr>
            <a:srgbClr val="A4A3A4"/>
          </p15:clr>
        </p15:guide>
        <p15:guide id="25" orient="horz" pos="649">
          <p15:clr>
            <a:srgbClr val="A4A3A4"/>
          </p15:clr>
        </p15:guide>
        <p15:guide id="26" orient="horz" pos="2084">
          <p15:clr>
            <a:srgbClr val="A4A3A4"/>
          </p15:clr>
        </p15:guide>
        <p15:guide id="27" orient="horz" pos="2251" userDrawn="1">
          <p15:clr>
            <a:srgbClr val="A4A3A4"/>
          </p15:clr>
        </p15:guide>
        <p15:guide id="28" pos="3817" userDrawn="1">
          <p15:clr>
            <a:srgbClr val="A4A3A4"/>
          </p15:clr>
        </p15:guide>
        <p15:guide id="29" pos="320">
          <p15:clr>
            <a:srgbClr val="A4A3A4"/>
          </p15:clr>
        </p15:guide>
        <p15:guide id="30" pos="7367">
          <p15:clr>
            <a:srgbClr val="A4A3A4"/>
          </p15:clr>
        </p15:guide>
        <p15:guide id="31" pos="7043">
          <p15:clr>
            <a:srgbClr val="A4A3A4"/>
          </p15:clr>
        </p15:guide>
        <p15:guide id="32" pos="6562">
          <p15:clr>
            <a:srgbClr val="A4A3A4"/>
          </p15:clr>
        </p15:guide>
        <p15:guide id="33">
          <p15:clr>
            <a:srgbClr val="A4A3A4"/>
          </p15:clr>
        </p15:guide>
        <p15:guide id="34" pos="6083">
          <p15:clr>
            <a:srgbClr val="A4A3A4"/>
          </p15:clr>
        </p15:guide>
        <p15:guide id="35" pos="167">
          <p15:clr>
            <a:srgbClr val="A4A3A4"/>
          </p15:clr>
        </p15:guide>
        <p15:guide id="36" pos="7520">
          <p15:clr>
            <a:srgbClr val="A4A3A4"/>
          </p15:clr>
        </p15:guide>
        <p15:guide id="37" pos="2568">
          <p15:clr>
            <a:srgbClr val="A4A3A4"/>
          </p15:clr>
        </p15:guide>
        <p15:guide id="38" pos="2406">
          <p15:clr>
            <a:srgbClr val="A4A3A4"/>
          </p15:clr>
        </p15:guide>
        <p15:guide id="39" pos="2717">
          <p15:clr>
            <a:srgbClr val="A4A3A4"/>
          </p15:clr>
        </p15:guide>
        <p15:guide id="40" pos="2884">
          <p15:clr>
            <a:srgbClr val="A4A3A4"/>
          </p15:clr>
        </p15:guide>
        <p15:guide id="41" pos="3050">
          <p15:clr>
            <a:srgbClr val="A4A3A4"/>
          </p15:clr>
        </p15:guide>
        <p15:guide id="42" pos="3204">
          <p15:clr>
            <a:srgbClr val="A4A3A4"/>
          </p15:clr>
        </p15:guide>
        <p15:guide id="43" pos="3361">
          <p15:clr>
            <a:srgbClr val="A4A3A4"/>
          </p15:clr>
        </p15:guide>
        <p15:guide id="44" pos="3528">
          <p15:clr>
            <a:srgbClr val="A4A3A4"/>
          </p15:clr>
        </p15:guide>
        <p15:guide id="45" pos="4005">
          <p15:clr>
            <a:srgbClr val="A4A3A4"/>
          </p15:clr>
        </p15:guide>
        <p15:guide id="46" pos="4159">
          <p15:clr>
            <a:srgbClr val="A4A3A4"/>
          </p15:clr>
        </p15:guide>
        <p15:guide id="47" pos="4321">
          <p15:clr>
            <a:srgbClr val="A4A3A4"/>
          </p15:clr>
        </p15:guide>
        <p15:guide id="48" pos="4483">
          <p15:clr>
            <a:srgbClr val="A4A3A4"/>
          </p15:clr>
        </p15:guide>
        <p15:guide id="49" pos="5601">
          <p15:clr>
            <a:srgbClr val="A4A3A4"/>
          </p15:clr>
        </p15:guide>
        <p15:guide id="50" pos="5763">
          <p15:clr>
            <a:srgbClr val="A4A3A4"/>
          </p15:clr>
        </p15:guide>
        <p15:guide id="51" pos="5926">
          <p15:clr>
            <a:srgbClr val="A4A3A4"/>
          </p15:clr>
        </p15:guide>
        <p15:guide id="52" pos="6246">
          <p15:clr>
            <a:srgbClr val="A4A3A4"/>
          </p15:clr>
        </p15:guide>
        <p15:guide id="53" pos="6406">
          <p15:clr>
            <a:srgbClr val="A4A3A4"/>
          </p15:clr>
        </p15:guide>
        <p15:guide id="54" pos="7203">
          <p15:clr>
            <a:srgbClr val="A4A3A4"/>
          </p15:clr>
        </p15:guide>
        <p15:guide id="55" pos="6718">
          <p15:clr>
            <a:srgbClr val="A4A3A4"/>
          </p15:clr>
        </p15:guide>
        <p15:guide id="56" pos="6884">
          <p15:clr>
            <a:srgbClr val="A4A3A4"/>
          </p15:clr>
        </p15:guide>
        <p15:guide id="57" pos="5447">
          <p15:clr>
            <a:srgbClr val="A4A3A4"/>
          </p15:clr>
        </p15:guide>
        <p15:guide id="58" pos="5282">
          <p15:clr>
            <a:srgbClr val="A4A3A4"/>
          </p15:clr>
        </p15:guide>
        <p15:guide id="59" pos="5119">
          <p15:clr>
            <a:srgbClr val="A4A3A4"/>
          </p15:clr>
        </p15:guide>
        <p15:guide id="60" pos="4961">
          <p15:clr>
            <a:srgbClr val="A4A3A4"/>
          </p15:clr>
        </p15:guide>
        <p15:guide id="61" pos="4803">
          <p15:clr>
            <a:srgbClr val="A4A3A4"/>
          </p15:clr>
        </p15:guide>
        <p15:guide id="62" pos="4637">
          <p15:clr>
            <a:srgbClr val="A4A3A4"/>
          </p15:clr>
        </p15:guide>
        <p15:guide id="63" pos="487">
          <p15:clr>
            <a:srgbClr val="A4A3A4"/>
          </p15:clr>
        </p15:guide>
        <p15:guide id="64" pos="644">
          <p15:clr>
            <a:srgbClr val="A4A3A4"/>
          </p15:clr>
        </p15:guide>
        <p15:guide id="65" pos="801">
          <p15:clr>
            <a:srgbClr val="A4A3A4"/>
          </p15:clr>
        </p15:guide>
        <p15:guide id="66" pos="982" userDrawn="1">
          <p15:clr>
            <a:srgbClr val="A4A3A4"/>
          </p15:clr>
        </p15:guide>
        <p15:guide id="67" pos="1120">
          <p15:clr>
            <a:srgbClr val="A4A3A4"/>
          </p15:clr>
        </p15:guide>
        <p15:guide id="68" pos="1281">
          <p15:clr>
            <a:srgbClr val="A4A3A4"/>
          </p15:clr>
        </p15:guide>
        <p15:guide id="69" pos="1442">
          <p15:clr>
            <a:srgbClr val="A4A3A4"/>
          </p15:clr>
        </p15:guide>
        <p15:guide id="70" pos="1609">
          <p15:clr>
            <a:srgbClr val="A4A3A4"/>
          </p15:clr>
        </p15:guide>
        <p15:guide id="71" pos="1762">
          <p15:clr>
            <a:srgbClr val="A4A3A4"/>
          </p15:clr>
        </p15:guide>
        <p15:guide id="72" pos="1924">
          <p15:clr>
            <a:srgbClr val="A4A3A4"/>
          </p15:clr>
        </p15:guide>
        <p15:guide id="73" pos="2085">
          <p15:clr>
            <a:srgbClr val="A4A3A4"/>
          </p15:clr>
        </p15:guide>
        <p15:guide id="74" pos="2244">
          <p15:clr>
            <a:srgbClr val="A4A3A4"/>
          </p15:clr>
        </p15:guide>
        <p15:guide id="75" pos="3682">
          <p15:clr>
            <a:srgbClr val="A4A3A4"/>
          </p15:clr>
        </p15:guide>
        <p15:guide id="76" orient="horz" pos="970">
          <p15:clr>
            <a:srgbClr val="A4A3A4"/>
          </p15:clr>
        </p15:guide>
        <p15:guide id="77" pos="7678">
          <p15:clr>
            <a:srgbClr val="A4A3A4"/>
          </p15:clr>
        </p15:guide>
        <p15:guide id="78" orient="horz" pos="4176">
          <p15:clr>
            <a:srgbClr val="A4A3A4"/>
          </p15:clr>
        </p15:guide>
        <p15:guide id="79" orient="horz" pos="4320">
          <p15:clr>
            <a:srgbClr val="A4A3A4"/>
          </p15:clr>
        </p15:guide>
        <p15:guide id="80" pos="3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81"/>
    <a:srgbClr val="A6CE39"/>
    <a:srgbClr val="C1EBFB"/>
    <a:srgbClr val="F1F9FA"/>
    <a:srgbClr val="EFF6EE"/>
    <a:srgbClr val="FAF7EF"/>
    <a:srgbClr val="F9F2EF"/>
    <a:srgbClr val="EFE8E6"/>
    <a:srgbClr val="E1CFEA"/>
    <a:srgbClr val="EBE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3B82C-9144-43BC-B20C-14AAF2803CD6}" v="3" dt="2021-02-14T17:02:16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1" autoAdjust="0"/>
    <p:restoredTop sz="96350" autoAdjust="0"/>
  </p:normalViewPr>
  <p:slideViewPr>
    <p:cSldViewPr snapToGrid="0">
      <p:cViewPr varScale="1">
        <p:scale>
          <a:sx n="121" d="100"/>
          <a:sy n="121" d="100"/>
        </p:scale>
        <p:origin x="120" y="150"/>
      </p:cViewPr>
      <p:guideLst>
        <p:guide orient="horz" pos="346"/>
        <p:guide orient="horz" pos="4013"/>
        <p:guide orient="horz" pos="484"/>
        <p:guide orient="horz" pos="802"/>
        <p:guide orient="horz" pos="1608"/>
        <p:guide orient="horz"/>
        <p:guide orient="horz" pos="165"/>
        <p:guide orient="horz" pos="4170"/>
        <p:guide orient="horz" pos="2886"/>
        <p:guide orient="horz" pos="964"/>
        <p:guide orient="horz" pos="3053"/>
        <p:guide orient="horz" pos="1140"/>
        <p:guide orient="horz" pos="2723"/>
        <p:guide orient="horz" pos="1280"/>
        <p:guide orient="horz" pos="3861"/>
        <p:guide orient="horz" pos="3703"/>
        <p:guide orient="horz" pos="3530"/>
        <p:guide orient="horz" pos="3363"/>
        <p:guide orient="horz" pos="3158"/>
        <p:guide orient="horz" pos="2570"/>
        <p:guide orient="horz" pos="2407"/>
        <p:guide orient="horz" pos="1924"/>
        <p:guide orient="horz" pos="1767"/>
        <p:guide orient="horz" pos="1447"/>
        <p:guide orient="horz" pos="649"/>
        <p:guide orient="horz" pos="2084"/>
        <p:guide orient="horz" pos="2251"/>
        <p:guide pos="3817"/>
        <p:guide pos="320"/>
        <p:guide pos="7367"/>
        <p:guide pos="7043"/>
        <p:guide pos="6562"/>
        <p:guide/>
        <p:guide pos="6083"/>
        <p:guide pos="167"/>
        <p:guide pos="7520"/>
        <p:guide pos="2568"/>
        <p:guide pos="2406"/>
        <p:guide pos="2717"/>
        <p:guide pos="2884"/>
        <p:guide pos="3050"/>
        <p:guide pos="3204"/>
        <p:guide pos="3361"/>
        <p:guide pos="3528"/>
        <p:guide pos="4005"/>
        <p:guide pos="4159"/>
        <p:guide pos="4321"/>
        <p:guide pos="4483"/>
        <p:guide pos="5601"/>
        <p:guide pos="5763"/>
        <p:guide pos="5926"/>
        <p:guide pos="6246"/>
        <p:guide pos="6406"/>
        <p:guide pos="7203"/>
        <p:guide pos="6718"/>
        <p:guide pos="6884"/>
        <p:guide pos="5447"/>
        <p:guide pos="5282"/>
        <p:guide pos="5119"/>
        <p:guide pos="4961"/>
        <p:guide pos="4803"/>
        <p:guide pos="4637"/>
        <p:guide pos="487"/>
        <p:guide pos="644"/>
        <p:guide pos="801"/>
        <p:guide pos="982"/>
        <p:guide pos="1120"/>
        <p:guide pos="1281"/>
        <p:guide pos="1442"/>
        <p:guide pos="1609"/>
        <p:guide pos="1762"/>
        <p:guide pos="1924"/>
        <p:guide pos="2085"/>
        <p:guide pos="2244"/>
        <p:guide pos="3682"/>
        <p:guide orient="horz" pos="970"/>
        <p:guide pos="7678"/>
        <p:guide orient="horz" pos="4176"/>
        <p:guide orient="horz" pos="4320"/>
        <p:guide pos="3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64D9B6F-F621-4A62-84F4-5FFAE9A4C545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446A6A2-50A7-4640-855D-8956E55AB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6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D789E00-45B7-44B8-8E59-84DE0BD71A0D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4450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7F3CE7-ED39-4DCA-B997-3091546AA5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7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73176"/>
            <a:ext cx="12188826" cy="3756819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/>
              <a:t>New Picture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" y="5182394"/>
            <a:ext cx="12188826" cy="1675606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390607" y="4482308"/>
            <a:ext cx="4298639" cy="319087"/>
          </a:xfrm>
          <a:prstGeom prst="rect">
            <a:avLst/>
          </a:prstGeom>
        </p:spPr>
        <p:txBody>
          <a:bodyPr rIns="180000">
            <a:noAutofit/>
          </a:bodyPr>
          <a:lstStyle>
            <a:lvl1pPr marL="285664" indent="-285664" algn="l"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sz="160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marL="179334" marR="0" lvl="1" indent="-179334" algn="l" defTabSz="1218804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</a:pPr>
            <a:r>
              <a:rPr lang="en-GB" noProof="0"/>
              <a:t>Subline 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390607" y="3620294"/>
            <a:ext cx="4304507" cy="768350"/>
          </a:xfrm>
          <a:prstGeom prst="rect">
            <a:avLst/>
          </a:prstGeom>
        </p:spPr>
        <p:txBody>
          <a:bodyPr lIns="0" tIns="0" rIns="0" bIns="0" anchor="ctr"/>
          <a:lstStyle>
            <a:lvl1pPr marL="0" algn="l" defTabSz="1218804" rtl="0" eaLnBrk="1" latinLnBrk="0" hangingPunct="1">
              <a:spcBef>
                <a:spcPct val="0"/>
              </a:spcBef>
              <a:buNone/>
              <a:defRPr lang="en-GB" sz="2999" b="1" kern="1200" cap="all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err="1"/>
              <a:t>TiteL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10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1270001"/>
            <a:ext cx="2324100" cy="5092701"/>
          </a:xfrm>
          <a:gradFill>
            <a:gsLst>
              <a:gs pos="0">
                <a:schemeClr val="accent4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5600000" scaled="0"/>
          </a:gra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40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00"/>
              </a:spcBef>
              <a:spcAft>
                <a:spcPts val="100"/>
              </a:spcAft>
            </a:pP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pic>
        <p:nvPicPr>
          <p:cNvPr id="11" name="Picture 2" descr="E:\My Works\Tanixgraphics Projects\18_Allianz Office Works\911 CDS-Christiane Hach\Graphics\Temp-0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18985" r="62435" b="7183"/>
          <a:stretch/>
        </p:blipFill>
        <p:spPr bwMode="auto">
          <a:xfrm>
            <a:off x="0" y="1271589"/>
            <a:ext cx="4571206" cy="50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2206" y="1271588"/>
            <a:ext cx="3054416" cy="1398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99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 noProof="0"/>
              <a:t>CONTENT</a:t>
            </a:r>
            <a:br>
              <a:rPr lang="en-US" noProof="0"/>
            </a:br>
            <a:r>
              <a:rPr lang="en-US" noProof="0"/>
              <a:t>TOPICS</a:t>
            </a:r>
            <a:endParaRPr lang="en-GB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567239" y="1271589"/>
            <a:ext cx="185737" cy="1443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948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with 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390607" y="2552701"/>
            <a:ext cx="4799807" cy="33253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4" name="Rectangle 3"/>
          <p:cNvSpPr/>
          <p:nvPr userDrawn="1"/>
        </p:nvSpPr>
        <p:spPr>
          <a:xfrm>
            <a:off x="0" y="2552701"/>
            <a:ext cx="5600700" cy="3325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2552701"/>
            <a:ext cx="7390606" cy="3325365"/>
          </a:xfrm>
          <a:prstGeom prst="rect">
            <a:avLst/>
          </a:prstGeom>
          <a:gradFill>
            <a:gsLst>
              <a:gs pos="0">
                <a:schemeClr val="accent4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5400000" scaled="0"/>
          </a:gra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390606" y="2552701"/>
            <a:ext cx="4304571" cy="3297004"/>
          </a:xfrm>
          <a:prstGeom prst="rect">
            <a:avLst/>
          </a:prstGeom>
        </p:spPr>
        <p:txBody>
          <a:bodyPr lIns="360000" tIns="216000" rIns="0" anchor="t"/>
          <a:lstStyle>
            <a:lvl1pPr>
              <a:defRPr lang="de-DE" sz="19994" b="1" kern="1200" cap="all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00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1" y="515939"/>
            <a:ext cx="6882606" cy="2538412"/>
          </a:xfrm>
          <a:prstGeom prst="rect">
            <a:avLst/>
          </a:prstGeom>
        </p:spPr>
        <p:txBody>
          <a:bodyPr tIns="0" bIns="180000" anchor="b"/>
          <a:lstStyle>
            <a:lvl1pPr marL="0" algn="l" defTabSz="1218804" rtl="0" eaLnBrk="1" latinLnBrk="0" hangingPunct="1">
              <a:defRPr lang="de-DE" sz="4399" b="1" kern="1200" cap="all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1" y="3353595"/>
            <a:ext cx="4333875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en-GB" noProof="0"/>
              <a:t>Text to come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0"/>
            <a:ext cx="12190413" cy="6859588"/>
          </a:xfrm>
          <a:gradFill>
            <a:gsLst>
              <a:gs pos="0">
                <a:schemeClr val="accent4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endParaRPr lang="en-US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1" y="1524794"/>
            <a:ext cx="7618413" cy="2538412"/>
          </a:xfrm>
          <a:prstGeom prst="rect">
            <a:avLst/>
          </a:prstGeom>
        </p:spPr>
        <p:txBody>
          <a:bodyPr tIns="0" bIns="180000" anchor="b">
            <a:normAutofit/>
          </a:bodyPr>
          <a:lstStyle>
            <a:lvl1pPr marL="0" algn="ctr" defTabSz="1218804" rtl="0" eaLnBrk="1" latinLnBrk="0" hangingPunct="1">
              <a:defRPr lang="de-DE" sz="5398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81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one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90413" cy="10382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31" y="1530350"/>
            <a:ext cx="11187182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1</a:t>
            </a:r>
          </a:p>
          <a:p>
            <a:pPr lvl="1"/>
            <a:r>
              <a:rPr lang="en-GB" noProof="0"/>
              <a:t>2</a:t>
            </a:r>
          </a:p>
          <a:p>
            <a:pPr lvl="2"/>
            <a:r>
              <a:rPr lang="en-GB" noProof="0"/>
              <a:t>3</a:t>
            </a:r>
          </a:p>
          <a:p>
            <a:pPr lvl="3"/>
            <a:r>
              <a:rPr lang="en-GB" noProof="0"/>
              <a:t>4</a:t>
            </a:r>
          </a:p>
          <a:p>
            <a:pPr lvl="4"/>
            <a:r>
              <a:rPr lang="en-GB" noProof="0"/>
              <a:t>5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" y="153195"/>
            <a:ext cx="1543050" cy="885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2" name="Titel 22"/>
          <p:cNvSpPr>
            <a:spLocks noGrp="1"/>
          </p:cNvSpPr>
          <p:nvPr>
            <p:ph type="title" hasCustomPrompt="1"/>
          </p:nvPr>
        </p:nvSpPr>
        <p:spPr>
          <a:xfrm>
            <a:off x="507935" y="338534"/>
            <a:ext cx="10672963" cy="514351"/>
          </a:xfrm>
          <a:prstGeom prst="rect">
            <a:avLst/>
          </a:prstGeom>
        </p:spPr>
        <p:txBody>
          <a:bodyPr tIns="36000" anchor="ctr"/>
          <a:lstStyle>
            <a:lvl1pPr>
              <a:defRPr sz="25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de-DE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0413" cy="10382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6" name="Rectangle 15"/>
          <p:cNvSpPr/>
          <p:nvPr userDrawn="1"/>
        </p:nvSpPr>
        <p:spPr>
          <a:xfrm>
            <a:off x="0" y="153195"/>
            <a:ext cx="304006" cy="885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17" name="Titel 22"/>
          <p:cNvSpPr>
            <a:spLocks noGrp="1"/>
          </p:cNvSpPr>
          <p:nvPr>
            <p:ph type="title" hasCustomPrompt="1"/>
          </p:nvPr>
        </p:nvSpPr>
        <p:spPr>
          <a:xfrm>
            <a:off x="507935" y="338534"/>
            <a:ext cx="11187179" cy="5143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5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de-DE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all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FF6485-1C71-473D-98F0-A98D3784241A}"/>
              </a:ext>
            </a:extLst>
          </p:cNvPr>
          <p:cNvSpPr/>
          <p:nvPr userDrawn="1"/>
        </p:nvSpPr>
        <p:spPr>
          <a:xfrm>
            <a:off x="1" y="0"/>
            <a:ext cx="12190413" cy="10382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pic>
        <p:nvPicPr>
          <p:cNvPr id="7" name="1963.jpg" descr="1963.jpg">
            <a:extLst>
              <a:ext uri="{FF2B5EF4-FFF2-40B4-BE49-F238E27FC236}">
                <a16:creationId xmlns:a16="http://schemas.microsoft.com/office/drawing/2014/main" id="{35C834AF-2A1C-48A6-8E25-924B7D9FE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0" t="30441" r="450" b="43467"/>
          <a:stretch/>
        </p:blipFill>
        <p:spPr>
          <a:xfrm>
            <a:off x="0" y="4954588"/>
            <a:ext cx="12180888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el 22"/>
          <p:cNvSpPr>
            <a:spLocks noGrp="1"/>
          </p:cNvSpPr>
          <p:nvPr>
            <p:ph type="title" hasCustomPrompt="1"/>
          </p:nvPr>
        </p:nvSpPr>
        <p:spPr>
          <a:xfrm>
            <a:off x="1831910" y="290510"/>
            <a:ext cx="11187179" cy="5143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5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027C7218-C1C5-470E-8527-B46F3E4A360C}"/>
              </a:ext>
            </a:extLst>
          </p:cNvPr>
          <p:cNvSpPr/>
          <p:nvPr userDrawn="1"/>
        </p:nvSpPr>
        <p:spPr>
          <a:xfrm>
            <a:off x="1" y="4954588"/>
            <a:ext cx="12188826" cy="1905000"/>
          </a:xfrm>
          <a:prstGeom prst="rect">
            <a:avLst/>
          </a:prstGeom>
          <a:solidFill>
            <a:srgbClr val="A6CE39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6ABB4-EA08-4DE5-B02B-84192DAEB1FA}"/>
              </a:ext>
            </a:extLst>
          </p:cNvPr>
          <p:cNvSpPr/>
          <p:nvPr userDrawn="1"/>
        </p:nvSpPr>
        <p:spPr>
          <a:xfrm>
            <a:off x="1" y="153195"/>
            <a:ext cx="1543050" cy="8850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rot="0" spcFirstLastPara="0" vertOverflow="overflow" horzOverflow="overflow" vert="horz" wrap="square" lIns="107961" tIns="107961" rIns="107961" bIns="1079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41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07935" y="338534"/>
            <a:ext cx="10672963" cy="514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80896" y="6493949"/>
            <a:ext cx="514281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61201FF1-C63B-412E-ABF0-3D0E918900A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3" name="Gerade Verbindung 182"/>
          <p:cNvCxnSpPr/>
          <p:nvPr/>
        </p:nvCxnSpPr>
        <p:spPr>
          <a:xfrm>
            <a:off x="6095206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>
            <a:off x="51183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330585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185"/>
          <p:cNvCxnSpPr/>
          <p:nvPr/>
        </p:nvCxnSpPr>
        <p:spPr>
          <a:xfrm>
            <a:off x="8884945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Gerade Verbindung 186"/>
          <p:cNvCxnSpPr/>
          <p:nvPr/>
        </p:nvCxnSpPr>
        <p:spPr>
          <a:xfrm>
            <a:off x="1168897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>
            <a:off x="6099016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188"/>
          <p:cNvCxnSpPr/>
          <p:nvPr/>
        </p:nvCxnSpPr>
        <p:spPr>
          <a:xfrm>
            <a:off x="51564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/>
          <p:nvPr/>
        </p:nvCxnSpPr>
        <p:spPr>
          <a:xfrm>
            <a:off x="330966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>
            <a:off x="8888755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191"/>
          <p:cNvCxnSpPr/>
          <p:nvPr/>
        </p:nvCxnSpPr>
        <p:spPr>
          <a:xfrm>
            <a:off x="1169278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H="1">
            <a:off x="-313506" y="1273175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7600" y="1274400"/>
            <a:ext cx="11188800" cy="4837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01</a:t>
            </a:r>
          </a:p>
          <a:p>
            <a:pPr lvl="1"/>
            <a:r>
              <a:rPr lang="en-GB"/>
              <a:t>02</a:t>
            </a:r>
          </a:p>
          <a:p>
            <a:pPr lvl="2"/>
            <a:r>
              <a:rPr lang="en-GB"/>
              <a:t>03</a:t>
            </a:r>
          </a:p>
          <a:p>
            <a:pPr lvl="3"/>
            <a:r>
              <a:rPr lang="en-GB"/>
              <a:t>04</a:t>
            </a:r>
          </a:p>
          <a:p>
            <a:pPr lvl="4"/>
            <a:r>
              <a:rPr lang="en-GB"/>
              <a:t>05</a:t>
            </a:r>
          </a:p>
          <a:p>
            <a:pPr lvl="5"/>
            <a:r>
              <a:rPr lang="en-GB"/>
              <a:t>06</a:t>
            </a:r>
          </a:p>
          <a:p>
            <a:pPr lvl="6"/>
            <a:r>
              <a:rPr lang="en-GB"/>
              <a:t>07</a:t>
            </a:r>
          </a:p>
          <a:p>
            <a:pPr lvl="7"/>
            <a:r>
              <a:rPr lang="en-GB"/>
              <a:t>08</a:t>
            </a:r>
          </a:p>
          <a:p>
            <a:pPr lvl="8"/>
            <a:r>
              <a:rPr lang="en-GB"/>
              <a:t>09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-313506" y="1529080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algn="l" defTabSz="1218804" rtl="0" eaLnBrk="1" latinLnBrk="0" hangingPunct="1">
        <a:spcBef>
          <a:spcPct val="0"/>
        </a:spcBef>
        <a:buNone/>
        <a:defRPr lang="en-US" sz="2500" b="1" kern="1200" cap="all" baseline="0" dirty="0">
          <a:solidFill>
            <a:schemeClr val="accent6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8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9334" marR="0" indent="-179334" algn="l" defTabSz="1218804" rtl="0" eaLnBrk="1" fontAlgn="auto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Tx/>
        <a:buFont typeface="Arial" panose="020B0604020202020204" pitchFamily="34" charset="0"/>
        <a:buChar char="•"/>
        <a:tabLst/>
        <a:defRPr lang="en-GB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3907" indent="-179334" algn="l" defTabSz="1218804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6990" indent="-236990" algn="l" defTabSz="1218804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8804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334" indent="-179334" algn="l" defTabSz="1218804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8804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8804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27" indent="-122727" algn="l" defTabSz="1218804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ti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1" y="4610632"/>
            <a:ext cx="12190414" cy="2248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 b="18735"/>
          <a:stretch/>
        </p:blipFill>
        <p:spPr>
          <a:xfrm>
            <a:off x="0" y="1273175"/>
            <a:ext cx="12188826" cy="3253105"/>
          </a:xfrm>
        </p:spPr>
      </p:pic>
      <p:sp>
        <p:nvSpPr>
          <p:cNvPr id="13" name="Rectangle 12"/>
          <p:cNvSpPr/>
          <p:nvPr/>
        </p:nvSpPr>
        <p:spPr>
          <a:xfrm>
            <a:off x="1587" y="1236739"/>
            <a:ext cx="12188826" cy="3253105"/>
          </a:xfrm>
          <a:prstGeom prst="rect">
            <a:avLst/>
          </a:prstGeom>
          <a:gradFill>
            <a:gsLst>
              <a:gs pos="0">
                <a:schemeClr val="accent4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0"/>
          </a:gra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/>
          </a:p>
        </p:txBody>
      </p:sp>
      <p:pic>
        <p:nvPicPr>
          <p:cNvPr id="34" name="header-logo-1.png" descr="header-logo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18" y="417532"/>
            <a:ext cx="1334666" cy="408500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pic>
        <p:nvPicPr>
          <p:cNvPr id="35" name="Bild" descr="Bild"/>
          <p:cNvPicPr>
            <a:picLocks noChangeAspect="1"/>
          </p:cNvPicPr>
          <p:nvPr/>
        </p:nvPicPr>
        <p:blipFill>
          <a:blip r:embed="rId5"/>
          <a:srcRect b="25353"/>
          <a:stretch>
            <a:fillRect/>
          </a:stretch>
        </p:blipFill>
        <p:spPr>
          <a:xfrm>
            <a:off x="10336294" y="407380"/>
            <a:ext cx="365202" cy="408512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pic>
        <p:nvPicPr>
          <p:cNvPr id="36" name="Bild" descr="Bild"/>
          <p:cNvPicPr>
            <a:picLocks noChangeAspect="1"/>
          </p:cNvPicPr>
          <p:nvPr/>
        </p:nvPicPr>
        <p:blipFill>
          <a:blip r:embed="rId5"/>
          <a:srcRect t="80594"/>
          <a:stretch>
            <a:fillRect/>
          </a:stretch>
        </p:blipFill>
        <p:spPr>
          <a:xfrm>
            <a:off x="10830198" y="506820"/>
            <a:ext cx="935774" cy="272116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FEA86A0-D2D2-4724-AE48-9B2FF06AE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4405231"/>
            <a:ext cx="12188825" cy="1705603"/>
          </a:xfrm>
          <a:prstGeom prst="rect">
            <a:avLst/>
          </a:prstGeom>
        </p:spPr>
      </p:pic>
      <p:pic>
        <p:nvPicPr>
          <p:cNvPr id="12" name="PRI-LOGO-01.png" descr="PRI-LOGO-01.png">
            <a:extLst>
              <a:ext uri="{FF2B5EF4-FFF2-40B4-BE49-F238E27FC236}">
                <a16:creationId xmlns:a16="http://schemas.microsoft.com/office/drawing/2014/main" id="{6A8A5075-BFF4-43E8-BA20-77B44D916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771" y="338290"/>
            <a:ext cx="2459630" cy="859028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pic>
        <p:nvPicPr>
          <p:cNvPr id="15" name="unepfilogo-horizontal.png" descr="unepfilogo-horizontal.png">
            <a:extLst>
              <a:ext uri="{FF2B5EF4-FFF2-40B4-BE49-F238E27FC236}">
                <a16:creationId xmlns:a16="http://schemas.microsoft.com/office/drawing/2014/main" id="{E5189ADA-557C-4BC1-BAD6-978EF2714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050" y="206424"/>
            <a:ext cx="1688064" cy="827187"/>
          </a:xfrm>
          <a:prstGeom prst="rect">
            <a:avLst/>
          </a:prstGeom>
          <a:ln w="12700">
            <a:miter lim="400000"/>
          </a:ln>
          <a:effectLst>
            <a:outerShdw blurRad="12700" dist="28065" dir="3503496" rotWithShape="0">
              <a:srgbClr val="000000">
                <a:alpha val="17273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66A06151-6A20-4F9D-8D5C-C591B2300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06" y="3208814"/>
            <a:ext cx="4952207" cy="928846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200" b="1" cap="al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UN-Convened </a:t>
            </a:r>
            <a:r>
              <a:rPr lang="en-GB" sz="2800" b="1" cap="all">
                <a:solidFill>
                  <a:srgbClr val="0858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Net-Zero</a:t>
            </a:r>
            <a:br>
              <a:rPr lang="en-GB" sz="2200" b="1" cap="al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GB" sz="2200" b="1" cap="all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Asset Owner Alliance</a:t>
            </a:r>
            <a:endParaRPr lang="en-US" dirty="0"/>
          </a:p>
        </p:txBody>
      </p:sp>
      <p:pic>
        <p:nvPicPr>
          <p:cNvPr id="14" name="Picture 2" descr="SCOR SE - Winterthur Glossar">
            <a:extLst>
              <a:ext uri="{FF2B5EF4-FFF2-40B4-BE49-F238E27FC236}">
                <a16:creationId xmlns:a16="http://schemas.microsoft.com/office/drawing/2014/main" id="{9AB6CBDA-6AA1-4A63-82F6-B1F19AB0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2" y="6108155"/>
            <a:ext cx="1156389" cy="2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aidotas Pocius - Digital Product Designer">
            <a:extLst>
              <a:ext uri="{FF2B5EF4-FFF2-40B4-BE49-F238E27FC236}">
                <a16:creationId xmlns:a16="http://schemas.microsoft.com/office/drawing/2014/main" id="{B164954A-B8FD-4ED2-9DBC-7B262EEF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03" y="6440912"/>
            <a:ext cx="1696033" cy="2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United Nations Joint Staff Pension Fund">
            <a:extLst>
              <a:ext uri="{FF2B5EF4-FFF2-40B4-BE49-F238E27FC236}">
                <a16:creationId xmlns:a16="http://schemas.microsoft.com/office/drawing/2014/main" id="{BC1E364C-B014-4919-92E6-A06826A48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58" y="6020821"/>
            <a:ext cx="1459220" cy="39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1A7400C-3EFA-4D68-88C5-B4B05C5D59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81855" y="6282579"/>
            <a:ext cx="624658" cy="546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E45FF-BFBE-4B00-A295-F7ECB41950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6536" y="5931851"/>
            <a:ext cx="1324681" cy="4263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4125D5-648F-449E-A0A7-B218D99CFC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3213" y="5948979"/>
            <a:ext cx="805763" cy="6350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FE2CA9-9AE5-4397-83AB-7D928752DB00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09" y="6257655"/>
            <a:ext cx="1045845" cy="571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C92A90-D7BC-427F-AB28-1828F5F53267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87" y="5952035"/>
            <a:ext cx="1125220" cy="3943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D919CA-ED1C-4AED-B42D-045632CABDAB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209" y="6195186"/>
            <a:ext cx="577850" cy="571500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2089BDBA-6961-42EC-B37D-B165BEC9A8AF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82" y="6460885"/>
            <a:ext cx="1547495" cy="333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3FBBB-9CEE-44D5-93C9-68DCD8A1152A}"/>
              </a:ext>
            </a:extLst>
          </p:cNvPr>
          <p:cNvSpPr txBox="1"/>
          <p:nvPr/>
        </p:nvSpPr>
        <p:spPr>
          <a:xfrm>
            <a:off x="1428881" y="1800808"/>
            <a:ext cx="9693209" cy="1253402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Carbon Removal Instrument - Brainstorming</a:t>
            </a:r>
          </a:p>
        </p:txBody>
      </p:sp>
    </p:spTree>
    <p:extLst>
      <p:ext uri="{BB962C8B-B14F-4D97-AF65-F5344CB8AC3E}">
        <p14:creationId xmlns:p14="http://schemas.microsoft.com/office/powerpoint/2010/main" val="20248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BBB9-AF5D-442D-9731-5C0A9455D7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309"/>
            <a:fld id="{61201FF1-C63B-412E-ABF0-3D0E918900AC}" type="slidenum">
              <a:rPr lang="en-GB">
                <a:solidFill>
                  <a:srgbClr val="191919"/>
                </a:solidFill>
                <a:latin typeface="Arial"/>
              </a:rPr>
              <a:pPr defTabSz="914309"/>
              <a:t>1</a:t>
            </a:fld>
            <a:endParaRPr lang="en-GB">
              <a:solidFill>
                <a:srgbClr val="191919"/>
              </a:solidFill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7AB20B-90EC-49EC-9E67-39A46A71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Removal Instruments – General Approach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E24B8BD-45D8-47CE-9605-C9A163E89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31899"/>
              </p:ext>
            </p:extLst>
          </p:nvPr>
        </p:nvGraphicFramePr>
        <p:xfrm>
          <a:off x="507935" y="2298527"/>
          <a:ext cx="11047444" cy="103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277">
                  <a:extLst>
                    <a:ext uri="{9D8B030D-6E8A-4147-A177-3AD203B41FA5}">
                      <a16:colId xmlns:a16="http://schemas.microsoft.com/office/drawing/2014/main" val="2866553638"/>
                    </a:ext>
                  </a:extLst>
                </a:gridCol>
                <a:gridCol w="2520727">
                  <a:extLst>
                    <a:ext uri="{9D8B030D-6E8A-4147-A177-3AD203B41FA5}">
                      <a16:colId xmlns:a16="http://schemas.microsoft.com/office/drawing/2014/main" val="3547185139"/>
                    </a:ext>
                  </a:extLst>
                </a:gridCol>
                <a:gridCol w="2532677">
                  <a:extLst>
                    <a:ext uri="{9D8B030D-6E8A-4147-A177-3AD203B41FA5}">
                      <a16:colId xmlns:a16="http://schemas.microsoft.com/office/drawing/2014/main" val="4238504928"/>
                    </a:ext>
                  </a:extLst>
                </a:gridCol>
                <a:gridCol w="3097763">
                  <a:extLst>
                    <a:ext uri="{9D8B030D-6E8A-4147-A177-3AD203B41FA5}">
                      <a16:colId xmlns:a16="http://schemas.microsoft.com/office/drawing/2014/main" val="1451012365"/>
                    </a:ext>
                  </a:extLst>
                </a:gridCol>
              </a:tblGrid>
              <a:tr h="3961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Instrument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 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Cons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4237033675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r>
                        <a:rPr lang="en-US" sz="1400" b="0" dirty="0"/>
                        <a:t>Buying Certificates for retirement (write off) / not selling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Carbon removal contribution to investment portfolio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Loss making strategy so unattractive economically in the short term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Only for offsetting purposes no investments – doesn’t qualify for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SBTi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8405962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CE577A-7B6C-459D-97F0-6D15C5D6AC67}"/>
              </a:ext>
            </a:extLst>
          </p:cNvPr>
          <p:cNvSpPr txBox="1"/>
          <p:nvPr/>
        </p:nvSpPr>
        <p:spPr>
          <a:xfrm>
            <a:off x="507935" y="1226004"/>
            <a:ext cx="9405258" cy="699404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en-GB" sz="1800" dirty="0"/>
              <a:t>Carbon removal/sequestration instruments, with return and/or offsetting feature</a:t>
            </a:r>
          </a:p>
          <a:p>
            <a:r>
              <a:rPr lang="en-GB" sz="1800" dirty="0"/>
              <a:t>Economic assessment</a:t>
            </a:r>
          </a:p>
        </p:txBody>
      </p:sp>
    </p:spTree>
    <p:extLst>
      <p:ext uri="{BB962C8B-B14F-4D97-AF65-F5344CB8AC3E}">
        <p14:creationId xmlns:p14="http://schemas.microsoft.com/office/powerpoint/2010/main" val="583633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4BBB9-AF5D-442D-9731-5C0A9455D7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309"/>
            <a:fld id="{61201FF1-C63B-412E-ABF0-3D0E918900AC}" type="slidenum">
              <a:rPr lang="en-GB">
                <a:solidFill>
                  <a:srgbClr val="191919"/>
                </a:solidFill>
                <a:latin typeface="Arial"/>
              </a:rPr>
              <a:pPr defTabSz="914309"/>
              <a:t>2</a:t>
            </a:fld>
            <a:endParaRPr lang="en-GB">
              <a:solidFill>
                <a:srgbClr val="191919"/>
              </a:solidFill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7AB20B-90EC-49EC-9E67-39A46A71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Removal Instruments – General Approach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E24B8BD-45D8-47CE-9605-C9A163E89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23597"/>
              </p:ext>
            </p:extLst>
          </p:nvPr>
        </p:nvGraphicFramePr>
        <p:xfrm>
          <a:off x="495236" y="1937196"/>
          <a:ext cx="11047444" cy="304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277">
                  <a:extLst>
                    <a:ext uri="{9D8B030D-6E8A-4147-A177-3AD203B41FA5}">
                      <a16:colId xmlns:a16="http://schemas.microsoft.com/office/drawing/2014/main" val="2866553638"/>
                    </a:ext>
                  </a:extLst>
                </a:gridCol>
                <a:gridCol w="2520727">
                  <a:extLst>
                    <a:ext uri="{9D8B030D-6E8A-4147-A177-3AD203B41FA5}">
                      <a16:colId xmlns:a16="http://schemas.microsoft.com/office/drawing/2014/main" val="3547185139"/>
                    </a:ext>
                  </a:extLst>
                </a:gridCol>
                <a:gridCol w="2532677">
                  <a:extLst>
                    <a:ext uri="{9D8B030D-6E8A-4147-A177-3AD203B41FA5}">
                      <a16:colId xmlns:a16="http://schemas.microsoft.com/office/drawing/2014/main" val="4238504928"/>
                    </a:ext>
                  </a:extLst>
                </a:gridCol>
                <a:gridCol w="3097763">
                  <a:extLst>
                    <a:ext uri="{9D8B030D-6E8A-4147-A177-3AD203B41FA5}">
                      <a16:colId xmlns:a16="http://schemas.microsoft.com/office/drawing/2014/main" val="1451012365"/>
                    </a:ext>
                  </a:extLst>
                </a:gridCol>
              </a:tblGrid>
              <a:tr h="3961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Instrument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 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Cons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4237033675"/>
                  </a:ext>
                </a:extLst>
              </a:tr>
              <a:tr h="579045">
                <a:tc>
                  <a:txBody>
                    <a:bodyPr/>
                    <a:lstStyle/>
                    <a:p>
                      <a:r>
                        <a:rPr lang="en-US" sz="1400" b="0" dirty="0"/>
                        <a:t>Direct Investment in commodity (nature-based solutions </a:t>
                      </a:r>
                      <a:r>
                        <a:rPr lang="en-US" sz="1400" b="0" dirty="0" err="1"/>
                        <a:t>eg.</a:t>
                      </a:r>
                      <a:r>
                        <a:rPr lang="en-US" sz="1400" b="0" dirty="0"/>
                        <a:t> Afforestation &amp; reforestation) – selling </a:t>
                      </a:r>
                      <a:r>
                        <a:rPr lang="en-US" sz="1400" b="0"/>
                        <a:t>carbon credits</a:t>
                      </a:r>
                      <a:endParaRPr lang="en-US" sz="1400" b="0" dirty="0"/>
                    </a:p>
                    <a:p>
                      <a:endParaRPr lang="en-US" sz="1400" b="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True sequestration of carbon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Wood products more sustainable than plastics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Jobs in rural areas and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economic and cultural benefits</a:t>
                      </a:r>
                      <a:endParaRPr lang="en-US" sz="1200" b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Actual environment / real world impact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Supports other biodiversity elements and improve conservation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Long term stable returns (5-7%)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Links to SDGs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Focus on new forestry / replanting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Potential biodiversity issues if plantations not sustainable or appropriate for local area (</a:t>
                      </a:r>
                      <a:r>
                        <a:rPr lang="en-US" sz="1200" b="0" dirty="0" err="1"/>
                        <a:t>eg</a:t>
                      </a:r>
                      <a:r>
                        <a:rPr lang="en-US" sz="1200" b="0" dirty="0"/>
                        <a:t> single tree species, adaptable to more climatic changes)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Forest fire risk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Scale of land use needed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Other ESG issues to consider- e.g. land holder and stakeholder engagement, health &amp; safety, encroachment on biodiverse spaces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/>
                        <a:t>Forestry is a potentially very good removal strategy but it needs to be done in a sustainable way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How to ensure that credits are not sold more often than once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Permanence of removal – burning wood vs. using as building material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7882280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4465E32-8FB5-4804-BF51-A16EEF70DF63}"/>
              </a:ext>
            </a:extLst>
          </p:cNvPr>
          <p:cNvSpPr txBox="1"/>
          <p:nvPr/>
        </p:nvSpPr>
        <p:spPr>
          <a:xfrm>
            <a:off x="419877" y="1237792"/>
            <a:ext cx="9405258" cy="699404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en-GB" sz="1800" dirty="0"/>
              <a:t>Carbon removal/sequestration instruments, with return and/or offsetting feature</a:t>
            </a:r>
          </a:p>
          <a:p>
            <a:r>
              <a:rPr lang="en-GB" sz="1800" dirty="0"/>
              <a:t>Economic assessment</a:t>
            </a:r>
          </a:p>
        </p:txBody>
      </p:sp>
    </p:spTree>
    <p:extLst>
      <p:ext uri="{BB962C8B-B14F-4D97-AF65-F5344CB8AC3E}">
        <p14:creationId xmlns:p14="http://schemas.microsoft.com/office/powerpoint/2010/main" val="2221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68EE6-B621-E840-A08E-1B48CBC58E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744DF0-A2FA-6645-B5E4-D9AFE00D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Removal Instruments – General Approach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42AFA7E-209D-DD48-95EF-3F45FB9CE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06139"/>
              </p:ext>
            </p:extLst>
          </p:nvPr>
        </p:nvGraphicFramePr>
        <p:xfrm>
          <a:off x="507935" y="2165607"/>
          <a:ext cx="11199942" cy="286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257">
                  <a:extLst>
                    <a:ext uri="{9D8B030D-6E8A-4147-A177-3AD203B41FA5}">
                      <a16:colId xmlns:a16="http://schemas.microsoft.com/office/drawing/2014/main" val="2866553638"/>
                    </a:ext>
                  </a:extLst>
                </a:gridCol>
                <a:gridCol w="2555523">
                  <a:extLst>
                    <a:ext uri="{9D8B030D-6E8A-4147-A177-3AD203B41FA5}">
                      <a16:colId xmlns:a16="http://schemas.microsoft.com/office/drawing/2014/main" val="3547185139"/>
                    </a:ext>
                  </a:extLst>
                </a:gridCol>
                <a:gridCol w="2567638">
                  <a:extLst>
                    <a:ext uri="{9D8B030D-6E8A-4147-A177-3AD203B41FA5}">
                      <a16:colId xmlns:a16="http://schemas.microsoft.com/office/drawing/2014/main" val="4238504928"/>
                    </a:ext>
                  </a:extLst>
                </a:gridCol>
                <a:gridCol w="3140524">
                  <a:extLst>
                    <a:ext uri="{9D8B030D-6E8A-4147-A177-3AD203B41FA5}">
                      <a16:colId xmlns:a16="http://schemas.microsoft.com/office/drawing/2014/main" val="1451012365"/>
                    </a:ext>
                  </a:extLst>
                </a:gridCol>
              </a:tblGrid>
              <a:tr h="3961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Instrument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 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Cons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4237033675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r>
                        <a:rPr lang="en-US" sz="1400" b="0" dirty="0"/>
                        <a:t>Investments in negative emission technologies (non-nature based solutions, such as DACCS (direct air capture with CCS or BECCS)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Can be part of the solution to reduce emissions from harder to abate sectors (cement, steel, chemicals)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Captured CO2 could be utilized in agriculture or in fuel production providing additional revenue stream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Relatively small scale to date (15 DAC plants which only capture &lt;10K tCO2)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New technology, commercially difficult to justify (incentives/ tax credits necessary)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Should be used as a backstop of climate mitigation, not a key part of strategy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Concerns around electricity consumption of technology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Concerns around sustainability of feed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Some technologies are still in their infancy whilst others aren’t cost effective based on today’s technologies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High marginal costs – most/all of them still EBITA negative – will be only getting economic viable if mandatory high carbon price is introduced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eg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for steel, cement production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Most climate change scenarios use some form of BECCS to meet targets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Interim blended finance will be needed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7918214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F4B525-16CA-471E-B82D-E8FB2F89B82B}"/>
              </a:ext>
            </a:extLst>
          </p:cNvPr>
          <p:cNvSpPr txBox="1"/>
          <p:nvPr/>
        </p:nvSpPr>
        <p:spPr>
          <a:xfrm>
            <a:off x="419877" y="1237792"/>
            <a:ext cx="9405258" cy="699404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en-GB" sz="1800" dirty="0"/>
              <a:t>Carbon removal/sequestration instruments, with return and/or offsetting feature</a:t>
            </a:r>
          </a:p>
          <a:p>
            <a:r>
              <a:rPr lang="en-GB" sz="1800" dirty="0"/>
              <a:t>Economic assessment</a:t>
            </a:r>
          </a:p>
        </p:txBody>
      </p:sp>
    </p:spTree>
    <p:extLst>
      <p:ext uri="{BB962C8B-B14F-4D97-AF65-F5344CB8AC3E}">
        <p14:creationId xmlns:p14="http://schemas.microsoft.com/office/powerpoint/2010/main" val="17821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68EE6-B621-E840-A08E-1B48CBC58E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744DF0-A2FA-6645-B5E4-D9AFE00D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Removal Instruments – General Approach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42AFA7E-209D-DD48-95EF-3F45FB9CE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50818"/>
              </p:ext>
            </p:extLst>
          </p:nvPr>
        </p:nvGraphicFramePr>
        <p:xfrm>
          <a:off x="495235" y="1866062"/>
          <a:ext cx="11199942" cy="195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257">
                  <a:extLst>
                    <a:ext uri="{9D8B030D-6E8A-4147-A177-3AD203B41FA5}">
                      <a16:colId xmlns:a16="http://schemas.microsoft.com/office/drawing/2014/main" val="2866553638"/>
                    </a:ext>
                  </a:extLst>
                </a:gridCol>
                <a:gridCol w="2555523">
                  <a:extLst>
                    <a:ext uri="{9D8B030D-6E8A-4147-A177-3AD203B41FA5}">
                      <a16:colId xmlns:a16="http://schemas.microsoft.com/office/drawing/2014/main" val="3547185139"/>
                    </a:ext>
                  </a:extLst>
                </a:gridCol>
                <a:gridCol w="2567638">
                  <a:extLst>
                    <a:ext uri="{9D8B030D-6E8A-4147-A177-3AD203B41FA5}">
                      <a16:colId xmlns:a16="http://schemas.microsoft.com/office/drawing/2014/main" val="4238504928"/>
                    </a:ext>
                  </a:extLst>
                </a:gridCol>
                <a:gridCol w="3140524">
                  <a:extLst>
                    <a:ext uri="{9D8B030D-6E8A-4147-A177-3AD203B41FA5}">
                      <a16:colId xmlns:a16="http://schemas.microsoft.com/office/drawing/2014/main" val="1451012365"/>
                    </a:ext>
                  </a:extLst>
                </a:gridCol>
              </a:tblGrid>
              <a:tr h="3961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Instrument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 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Cons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4237033675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r>
                        <a:rPr lang="en-US" sz="1400" b="0" dirty="0"/>
                        <a:t>Synthetic Index (tracking prices of EUAs and CCAs futures)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Simple, liquid way to gain access to the price of carbon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Could work as carbon offset tool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Policy direction could support a negative skew in returns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Potentially mitigates the future cost of carbon offsetting requirements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Doesn’t work for a removal instrument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Indirectly linked to reducing rather than removing emissions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285750" marR="0" lvl="0" indent="-285750" algn="l" defTabSz="1218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Carbon pricing is one of the most effective ways to reduce emissions</a:t>
                      </a:r>
                    </a:p>
                    <a:p>
                      <a:pPr marL="285750" marR="0" lvl="0" indent="-285750" algn="l" defTabSz="1218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Only temporary influence to drive the carbon price</a:t>
                      </a:r>
                    </a:p>
                    <a:p>
                      <a:pPr marL="285750" marR="0" lvl="0" indent="-285750" algn="l" defTabSz="1218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Rather a bet on carbon prices –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not a removal or investment instrument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7974191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3EE2EB-96DE-4443-96FC-A65686CDAC04}"/>
              </a:ext>
            </a:extLst>
          </p:cNvPr>
          <p:cNvSpPr txBox="1"/>
          <p:nvPr/>
        </p:nvSpPr>
        <p:spPr>
          <a:xfrm>
            <a:off x="419877" y="1166658"/>
            <a:ext cx="9405258" cy="699404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en-GB" sz="1800" dirty="0"/>
              <a:t>Carbon removal/sequestration instruments, with return and/or offsetting feature</a:t>
            </a:r>
          </a:p>
          <a:p>
            <a:r>
              <a:rPr lang="en-GB" sz="1800" dirty="0"/>
              <a:t>Economic assessment</a:t>
            </a:r>
          </a:p>
        </p:txBody>
      </p:sp>
    </p:spTree>
    <p:extLst>
      <p:ext uri="{BB962C8B-B14F-4D97-AF65-F5344CB8AC3E}">
        <p14:creationId xmlns:p14="http://schemas.microsoft.com/office/powerpoint/2010/main" val="31063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AZ_Global_Master_16_9_07_2017">
  <a:themeElements>
    <a:clrScheme name="Custom 1">
      <a:dk1>
        <a:srgbClr val="191919"/>
      </a:dk1>
      <a:lt1>
        <a:srgbClr val="FFFFFF"/>
      </a:lt1>
      <a:dk2>
        <a:srgbClr val="49648C"/>
      </a:dk2>
      <a:lt2>
        <a:srgbClr val="D4CDCD"/>
      </a:lt2>
      <a:accent1>
        <a:srgbClr val="085879"/>
      </a:accent1>
      <a:accent2>
        <a:srgbClr val="006999"/>
      </a:accent2>
      <a:accent3>
        <a:srgbClr val="4AA5B7"/>
      </a:accent3>
      <a:accent4>
        <a:srgbClr val="A6CE39"/>
      </a:accent4>
      <a:accent5>
        <a:srgbClr val="1DBED2"/>
      </a:accent5>
      <a:accent6>
        <a:srgbClr val="F2F2F2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191919"/>
    </a:dk1>
    <a:lt1>
      <a:srgbClr val="FFFFFF"/>
    </a:lt1>
    <a:dk2>
      <a:srgbClr val="49648C"/>
    </a:dk2>
    <a:lt2>
      <a:srgbClr val="D4CDCD"/>
    </a:lt2>
    <a:accent1>
      <a:srgbClr val="085879"/>
    </a:accent1>
    <a:accent2>
      <a:srgbClr val="006999"/>
    </a:accent2>
    <a:accent3>
      <a:srgbClr val="4AA5B7"/>
    </a:accent3>
    <a:accent4>
      <a:srgbClr val="A6CE39"/>
    </a:accent4>
    <a:accent5>
      <a:srgbClr val="1DBED2"/>
    </a:accent5>
    <a:accent6>
      <a:srgbClr val="F2F2F2"/>
    </a:accent6>
    <a:hlink>
      <a:srgbClr val="003781"/>
    </a:hlink>
    <a:folHlink>
      <a:srgbClr val="5A398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61a941-595b-4c9d-8bcb-526c7183c810">
      <UserInfo>
        <DisplayName>Arek Zawada</DisplayName>
        <AccountId>43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9A4AE0DFDB34D911863FD5B2382DF" ma:contentTypeVersion="14" ma:contentTypeDescription="Create a new document." ma:contentTypeScope="" ma:versionID="151dc14ac50f7c7645b61ee7e92f535b">
  <xsd:schema xmlns:xsd="http://www.w3.org/2001/XMLSchema" xmlns:xs="http://www.w3.org/2001/XMLSchema" xmlns:p="http://schemas.microsoft.com/office/2006/metadata/properties" xmlns:ns1="http://schemas.microsoft.com/sharepoint/v3" xmlns:ns3="6501830b-c656-4b43-8aea-e1ddcb7cd211" xmlns:ns4="b361a941-595b-4c9d-8bcb-526c7183c810" targetNamespace="http://schemas.microsoft.com/office/2006/metadata/properties" ma:root="true" ma:fieldsID="12e122cccbf71a2721e3c4e5030ac984" ns1:_="" ns3:_="" ns4:_="">
    <xsd:import namespace="http://schemas.microsoft.com/sharepoint/v3"/>
    <xsd:import namespace="6501830b-c656-4b43-8aea-e1ddcb7cd211"/>
    <xsd:import namespace="b361a941-595b-4c9d-8bcb-526c7183c8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1830b-c656-4b43-8aea-e1ddcb7cd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1a941-595b-4c9d-8bcb-526c7183c8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ontrol xmlns="http://schemas.microsoft.com/VisualStudio/2011/storyboarding/control">
  <Id Name="19e0966f-40cc-446e-a248-c10a673782a7" Revision="1" Stencil="System.MyShapes" StencilVersion="1.0"/>
</Control>
</file>

<file path=customXml/itemProps1.xml><?xml version="1.0" encoding="utf-8"?>
<ds:datastoreItem xmlns:ds="http://schemas.openxmlformats.org/officeDocument/2006/customXml" ds:itemID="{A64A7B05-318C-4CD5-84C6-A686A8F6E882}">
  <ds:schemaRefs>
    <ds:schemaRef ds:uri="http://purl.org/dc/elements/1.1/"/>
    <ds:schemaRef ds:uri="http://schemas.microsoft.com/office/infopath/2007/PartnerControls"/>
    <ds:schemaRef ds:uri="http://purl.org/dc/terms/"/>
    <ds:schemaRef ds:uri="b361a941-595b-4c9d-8bcb-526c7183c810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501830b-c656-4b43-8aea-e1ddcb7cd211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76554E-144D-4904-BFE3-1B882B0F52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501830b-c656-4b43-8aea-e1ddcb7cd211"/>
    <ds:schemaRef ds:uri="b361a941-595b-4c9d-8bcb-526c7183c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09717A-0831-48F8-A62F-5F25A782A1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D3225FD-C76F-4B0A-80B4-9CE389B8141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Custom</PresentationFormat>
  <Paragraphs>77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1_AZ_Global_Master_16_9_07_2017</vt:lpstr>
      <vt:lpstr>PowerPoint Presentation</vt:lpstr>
      <vt:lpstr>Carbon Removal Instruments – General Approach</vt:lpstr>
      <vt:lpstr>Carbon Removal Instruments – General Approach</vt:lpstr>
      <vt:lpstr>Carbon Removal Instruments – General Approach</vt:lpstr>
      <vt:lpstr>Carbon Removal Instruments – General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UN-Convened Net-Zero Asset Owner Alliance</dc:title>
  <dc:creator/>
  <cp:lastModifiedBy/>
  <cp:revision>1</cp:revision>
  <dcterms:created xsi:type="dcterms:W3CDTF">2020-03-31T06:39:25Z</dcterms:created>
  <dcterms:modified xsi:type="dcterms:W3CDTF">2021-02-15T13:13:35Z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0x0101009CF9A4AE0DFDB34D911863FD5B2382DF</vt:lpwstr>
  </property>
  <property fmtid="{D5CDD505-2E9C-101B-9397-08002B2CF9AE}" pid="4" name="BTPSMDepartment">
    <vt:lpwstr/>
  </property>
  <property fmtid="{D5CDD505-2E9C-101B-9397-08002B2CF9AE}" pid="5" name="DocumentType">
    <vt:lpwstr/>
  </property>
</Properties>
</file>