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98" r:id="rId5"/>
  </p:sldMasterIdLst>
  <p:notesMasterIdLst>
    <p:notesMasterId r:id="rId20"/>
  </p:notesMasterIdLst>
  <p:handoutMasterIdLst>
    <p:handoutMasterId r:id="rId21"/>
  </p:handoutMasterIdLst>
  <p:sldIdLst>
    <p:sldId id="1043" r:id="rId6"/>
    <p:sldId id="1223" r:id="rId7"/>
    <p:sldId id="1204" r:id="rId8"/>
    <p:sldId id="1236" r:id="rId9"/>
    <p:sldId id="1240" r:id="rId10"/>
    <p:sldId id="1216" r:id="rId11"/>
    <p:sldId id="1239" r:id="rId12"/>
    <p:sldId id="1233" r:id="rId13"/>
    <p:sldId id="1237" r:id="rId14"/>
    <p:sldId id="1207" r:id="rId15"/>
    <p:sldId id="1229" r:id="rId16"/>
    <p:sldId id="1238" r:id="rId17"/>
    <p:sldId id="1217" r:id="rId18"/>
    <p:sldId id="1235" r:id="rId19"/>
  </p:sldIdLst>
  <p:sldSz cx="12190413" cy="6859588"/>
  <p:notesSz cx="7104063" cy="10234613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">
          <p15:clr>
            <a:srgbClr val="A4A3A4"/>
          </p15:clr>
        </p15:guide>
        <p15:guide id="2" orient="horz" pos="4013">
          <p15:clr>
            <a:srgbClr val="A4A3A4"/>
          </p15:clr>
        </p15:guide>
        <p15:guide id="3" orient="horz" pos="484">
          <p15:clr>
            <a:srgbClr val="A4A3A4"/>
          </p15:clr>
        </p15:guide>
        <p15:guide id="4" orient="horz" pos="802">
          <p15:clr>
            <a:srgbClr val="A4A3A4"/>
          </p15:clr>
        </p15:guide>
        <p15:guide id="5" orient="horz" pos="1608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165">
          <p15:clr>
            <a:srgbClr val="A4A3A4"/>
          </p15:clr>
        </p15:guide>
        <p15:guide id="8" orient="horz" pos="4170">
          <p15:clr>
            <a:srgbClr val="A4A3A4"/>
          </p15:clr>
        </p15:guide>
        <p15:guide id="9" orient="horz" pos="2886">
          <p15:clr>
            <a:srgbClr val="A4A3A4"/>
          </p15:clr>
        </p15:guide>
        <p15:guide id="10" orient="horz" pos="964">
          <p15:clr>
            <a:srgbClr val="A4A3A4"/>
          </p15:clr>
        </p15:guide>
        <p15:guide id="11" orient="horz" pos="3053">
          <p15:clr>
            <a:srgbClr val="A4A3A4"/>
          </p15:clr>
        </p15:guide>
        <p15:guide id="12" orient="horz" pos="1131">
          <p15:clr>
            <a:srgbClr val="A4A3A4"/>
          </p15:clr>
        </p15:guide>
        <p15:guide id="13" orient="horz" pos="2723">
          <p15:clr>
            <a:srgbClr val="A4A3A4"/>
          </p15:clr>
        </p15:guide>
        <p15:guide id="14" orient="horz" pos="1280">
          <p15:clr>
            <a:srgbClr val="A4A3A4"/>
          </p15:clr>
        </p15:guide>
        <p15:guide id="15" orient="horz" pos="3850">
          <p15:clr>
            <a:srgbClr val="A4A3A4"/>
          </p15:clr>
        </p15:guide>
        <p15:guide id="16" orient="horz" pos="3685">
          <p15:clr>
            <a:srgbClr val="A4A3A4"/>
          </p15:clr>
        </p15:guide>
        <p15:guide id="17" orient="horz" pos="3530">
          <p15:clr>
            <a:srgbClr val="A4A3A4"/>
          </p15:clr>
        </p15:guide>
        <p15:guide id="18" orient="horz" pos="3370">
          <p15:clr>
            <a:srgbClr val="A4A3A4"/>
          </p15:clr>
        </p15:guide>
        <p15:guide id="19" orient="horz" pos="3206">
          <p15:clr>
            <a:srgbClr val="A4A3A4"/>
          </p15:clr>
        </p15:guide>
        <p15:guide id="20" orient="horz" pos="2570">
          <p15:clr>
            <a:srgbClr val="A4A3A4"/>
          </p15:clr>
        </p15:guide>
        <p15:guide id="21" orient="horz" pos="2407">
          <p15:clr>
            <a:srgbClr val="A4A3A4"/>
          </p15:clr>
        </p15:guide>
        <p15:guide id="22" orient="horz" pos="1924">
          <p15:clr>
            <a:srgbClr val="A4A3A4"/>
          </p15:clr>
        </p15:guide>
        <p15:guide id="23" orient="horz" pos="1767">
          <p15:clr>
            <a:srgbClr val="A4A3A4"/>
          </p15:clr>
        </p15:guide>
        <p15:guide id="24" orient="horz" pos="1447">
          <p15:clr>
            <a:srgbClr val="A4A3A4"/>
          </p15:clr>
        </p15:guide>
        <p15:guide id="25" orient="horz" pos="649">
          <p15:clr>
            <a:srgbClr val="A4A3A4"/>
          </p15:clr>
        </p15:guide>
        <p15:guide id="26" orient="horz" pos="2084">
          <p15:clr>
            <a:srgbClr val="A4A3A4"/>
          </p15:clr>
        </p15:guide>
        <p15:guide id="27" orient="horz" pos="2243">
          <p15:clr>
            <a:srgbClr val="A4A3A4"/>
          </p15:clr>
        </p15:guide>
        <p15:guide id="28" pos="3840">
          <p15:clr>
            <a:srgbClr val="A4A3A4"/>
          </p15:clr>
        </p15:guide>
        <p15:guide id="29" pos="320">
          <p15:clr>
            <a:srgbClr val="A4A3A4"/>
          </p15:clr>
        </p15:guide>
        <p15:guide id="30" pos="7367">
          <p15:clr>
            <a:srgbClr val="A4A3A4"/>
          </p15:clr>
        </p15:guide>
        <p15:guide id="31" pos="7043">
          <p15:clr>
            <a:srgbClr val="A4A3A4"/>
          </p15:clr>
        </p15:guide>
        <p15:guide id="32" pos="6562">
          <p15:clr>
            <a:srgbClr val="A4A3A4"/>
          </p15:clr>
        </p15:guide>
        <p15:guide id="33">
          <p15:clr>
            <a:srgbClr val="A4A3A4"/>
          </p15:clr>
        </p15:guide>
        <p15:guide id="34" pos="6083">
          <p15:clr>
            <a:srgbClr val="A4A3A4"/>
          </p15:clr>
        </p15:guide>
        <p15:guide id="35" pos="167">
          <p15:clr>
            <a:srgbClr val="A4A3A4"/>
          </p15:clr>
        </p15:guide>
        <p15:guide id="36" pos="7520">
          <p15:clr>
            <a:srgbClr val="A4A3A4"/>
          </p15:clr>
        </p15:guide>
        <p15:guide id="37" pos="2568">
          <p15:clr>
            <a:srgbClr val="A4A3A4"/>
          </p15:clr>
        </p15:guide>
        <p15:guide id="38" pos="2406">
          <p15:clr>
            <a:srgbClr val="A4A3A4"/>
          </p15:clr>
        </p15:guide>
        <p15:guide id="39" pos="2717">
          <p15:clr>
            <a:srgbClr val="A4A3A4"/>
          </p15:clr>
        </p15:guide>
        <p15:guide id="40" pos="2884">
          <p15:clr>
            <a:srgbClr val="A4A3A4"/>
          </p15:clr>
        </p15:guide>
        <p15:guide id="41" pos="3050">
          <p15:clr>
            <a:srgbClr val="A4A3A4"/>
          </p15:clr>
        </p15:guide>
        <p15:guide id="42" pos="3204">
          <p15:clr>
            <a:srgbClr val="A4A3A4"/>
          </p15:clr>
        </p15:guide>
        <p15:guide id="43" pos="3361">
          <p15:clr>
            <a:srgbClr val="A4A3A4"/>
          </p15:clr>
        </p15:guide>
        <p15:guide id="44" pos="3528">
          <p15:clr>
            <a:srgbClr val="A4A3A4"/>
          </p15:clr>
        </p15:guide>
        <p15:guide id="45" pos="4005">
          <p15:clr>
            <a:srgbClr val="A4A3A4"/>
          </p15:clr>
        </p15:guide>
        <p15:guide id="46" pos="4159">
          <p15:clr>
            <a:srgbClr val="A4A3A4"/>
          </p15:clr>
        </p15:guide>
        <p15:guide id="47" pos="4321">
          <p15:clr>
            <a:srgbClr val="A4A3A4"/>
          </p15:clr>
        </p15:guide>
        <p15:guide id="48" pos="4483">
          <p15:clr>
            <a:srgbClr val="A4A3A4"/>
          </p15:clr>
        </p15:guide>
        <p15:guide id="49" pos="5601">
          <p15:clr>
            <a:srgbClr val="A4A3A4"/>
          </p15:clr>
        </p15:guide>
        <p15:guide id="50" pos="5763">
          <p15:clr>
            <a:srgbClr val="A4A3A4"/>
          </p15:clr>
        </p15:guide>
        <p15:guide id="51" pos="5926">
          <p15:clr>
            <a:srgbClr val="A4A3A4"/>
          </p15:clr>
        </p15:guide>
        <p15:guide id="52" pos="6246">
          <p15:clr>
            <a:srgbClr val="A4A3A4"/>
          </p15:clr>
        </p15:guide>
        <p15:guide id="53" pos="6406">
          <p15:clr>
            <a:srgbClr val="A4A3A4"/>
          </p15:clr>
        </p15:guide>
        <p15:guide id="54" pos="7203">
          <p15:clr>
            <a:srgbClr val="A4A3A4"/>
          </p15:clr>
        </p15:guide>
        <p15:guide id="55" pos="6718">
          <p15:clr>
            <a:srgbClr val="A4A3A4"/>
          </p15:clr>
        </p15:guide>
        <p15:guide id="56" pos="6884">
          <p15:clr>
            <a:srgbClr val="A4A3A4"/>
          </p15:clr>
        </p15:guide>
        <p15:guide id="57" pos="5447">
          <p15:clr>
            <a:srgbClr val="A4A3A4"/>
          </p15:clr>
        </p15:guide>
        <p15:guide id="58" pos="5282">
          <p15:clr>
            <a:srgbClr val="A4A3A4"/>
          </p15:clr>
        </p15:guide>
        <p15:guide id="59" pos="5119">
          <p15:clr>
            <a:srgbClr val="A4A3A4"/>
          </p15:clr>
        </p15:guide>
        <p15:guide id="60" pos="4961">
          <p15:clr>
            <a:srgbClr val="A4A3A4"/>
          </p15:clr>
        </p15:guide>
        <p15:guide id="61" pos="4803">
          <p15:clr>
            <a:srgbClr val="A4A3A4"/>
          </p15:clr>
        </p15:guide>
        <p15:guide id="62" pos="4637">
          <p15:clr>
            <a:srgbClr val="A4A3A4"/>
          </p15:clr>
        </p15:guide>
        <p15:guide id="63" pos="487">
          <p15:clr>
            <a:srgbClr val="A4A3A4"/>
          </p15:clr>
        </p15:guide>
        <p15:guide id="64" pos="644">
          <p15:clr>
            <a:srgbClr val="A4A3A4"/>
          </p15:clr>
        </p15:guide>
        <p15:guide id="65" pos="801">
          <p15:clr>
            <a:srgbClr val="A4A3A4"/>
          </p15:clr>
        </p15:guide>
        <p15:guide id="66" pos="967">
          <p15:clr>
            <a:srgbClr val="A4A3A4"/>
          </p15:clr>
        </p15:guide>
        <p15:guide id="67" pos="1120">
          <p15:clr>
            <a:srgbClr val="A4A3A4"/>
          </p15:clr>
        </p15:guide>
        <p15:guide id="68" pos="1281">
          <p15:clr>
            <a:srgbClr val="A4A3A4"/>
          </p15:clr>
        </p15:guide>
        <p15:guide id="69" pos="1442">
          <p15:clr>
            <a:srgbClr val="A4A3A4"/>
          </p15:clr>
        </p15:guide>
        <p15:guide id="70" pos="1609">
          <p15:clr>
            <a:srgbClr val="A4A3A4"/>
          </p15:clr>
        </p15:guide>
        <p15:guide id="71" pos="1762">
          <p15:clr>
            <a:srgbClr val="A4A3A4"/>
          </p15:clr>
        </p15:guide>
        <p15:guide id="72" pos="1924">
          <p15:clr>
            <a:srgbClr val="A4A3A4"/>
          </p15:clr>
        </p15:guide>
        <p15:guide id="73" pos="2085">
          <p15:clr>
            <a:srgbClr val="A4A3A4"/>
          </p15:clr>
        </p15:guide>
        <p15:guide id="74" pos="2244">
          <p15:clr>
            <a:srgbClr val="A4A3A4"/>
          </p15:clr>
        </p15:guide>
        <p15:guide id="75" pos="3682">
          <p15:clr>
            <a:srgbClr val="A4A3A4"/>
          </p15:clr>
        </p15:guide>
        <p15:guide id="76" orient="horz" pos="970">
          <p15:clr>
            <a:srgbClr val="A4A3A4"/>
          </p15:clr>
        </p15:guide>
        <p15:guide id="77" pos="7678">
          <p15:clr>
            <a:srgbClr val="A4A3A4"/>
          </p15:clr>
        </p15:guide>
        <p15:guide id="78" orient="horz" pos="4176">
          <p15:clr>
            <a:srgbClr val="A4A3A4"/>
          </p15:clr>
        </p15:guide>
        <p15:guide id="79" orient="horz" pos="4320">
          <p15:clr>
            <a:srgbClr val="A4A3A4"/>
          </p15:clr>
        </p15:guide>
        <p15:guide id="80" pos="3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81"/>
    <a:srgbClr val="A6CE39"/>
    <a:srgbClr val="C1EBFB"/>
    <a:srgbClr val="F1F9FA"/>
    <a:srgbClr val="EFF6EE"/>
    <a:srgbClr val="FAF7EF"/>
    <a:srgbClr val="F9F2EF"/>
    <a:srgbClr val="EFE8E6"/>
    <a:srgbClr val="E1CFEA"/>
    <a:srgbClr val="EBE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AF570-B2AB-4B5F-B2EF-B854E790B060}" v="21" dt="2021-02-17T08:20:53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2" y="-14"/>
      </p:cViewPr>
      <p:guideLst>
        <p:guide orient="horz" pos="325"/>
        <p:guide orient="horz" pos="4013"/>
        <p:guide orient="horz" pos="484"/>
        <p:guide orient="horz" pos="802"/>
        <p:guide orient="horz" pos="1608"/>
        <p:guide orient="horz"/>
        <p:guide orient="horz" pos="165"/>
        <p:guide orient="horz" pos="4170"/>
        <p:guide orient="horz" pos="2886"/>
        <p:guide orient="horz" pos="964"/>
        <p:guide orient="horz" pos="3053"/>
        <p:guide orient="horz" pos="1131"/>
        <p:guide orient="horz" pos="2723"/>
        <p:guide orient="horz" pos="1280"/>
        <p:guide orient="horz" pos="3850"/>
        <p:guide orient="horz" pos="3685"/>
        <p:guide orient="horz" pos="3530"/>
        <p:guide orient="horz" pos="3370"/>
        <p:guide orient="horz" pos="3206"/>
        <p:guide orient="horz" pos="2570"/>
        <p:guide orient="horz" pos="2407"/>
        <p:guide orient="horz" pos="1924"/>
        <p:guide orient="horz" pos="1767"/>
        <p:guide orient="horz" pos="1447"/>
        <p:guide orient="horz" pos="649"/>
        <p:guide orient="horz" pos="2084"/>
        <p:guide orient="horz" pos="2243"/>
        <p:guide pos="3840"/>
        <p:guide pos="320"/>
        <p:guide pos="7367"/>
        <p:guide pos="7043"/>
        <p:guide pos="6562"/>
        <p:guide/>
        <p:guide pos="6083"/>
        <p:guide pos="167"/>
        <p:guide pos="7520"/>
        <p:guide pos="2568"/>
        <p:guide pos="2406"/>
        <p:guide pos="2717"/>
        <p:guide pos="2884"/>
        <p:guide pos="3050"/>
        <p:guide pos="3204"/>
        <p:guide pos="3361"/>
        <p:guide pos="3528"/>
        <p:guide pos="4005"/>
        <p:guide pos="4159"/>
        <p:guide pos="4321"/>
        <p:guide pos="4483"/>
        <p:guide pos="5601"/>
        <p:guide pos="5763"/>
        <p:guide pos="5926"/>
        <p:guide pos="6246"/>
        <p:guide pos="6406"/>
        <p:guide pos="7203"/>
        <p:guide pos="6718"/>
        <p:guide pos="6884"/>
        <p:guide pos="5447"/>
        <p:guide pos="5282"/>
        <p:guide pos="5119"/>
        <p:guide pos="4961"/>
        <p:guide pos="4803"/>
        <p:guide pos="4637"/>
        <p:guide pos="487"/>
        <p:guide pos="644"/>
        <p:guide pos="801"/>
        <p:guide pos="967"/>
        <p:guide pos="1120"/>
        <p:guide pos="1281"/>
        <p:guide pos="1442"/>
        <p:guide pos="1609"/>
        <p:guide pos="1762"/>
        <p:guide pos="1924"/>
        <p:guide pos="2085"/>
        <p:guide pos="2244"/>
        <p:guide pos="3682"/>
        <p:guide orient="horz" pos="970"/>
        <p:guide pos="7678"/>
        <p:guide orient="horz" pos="4176"/>
        <p:guide orient="horz" pos="4320"/>
        <p:guide pos="3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64D9B6F-F621-4A62-84F4-5FFAE9A4C545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446A6A2-50A7-4640-855D-8956E55AB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6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D789E00-45B7-44B8-8E59-84DE0BD71A0D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7F3CE7-ED39-4DCA-B997-3091546AA5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7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15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327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19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740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42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74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64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42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744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18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20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75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73175"/>
            <a:ext cx="12188826" cy="3756819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/>
              <a:t>New Picture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0" y="5182394"/>
            <a:ext cx="12188826" cy="1675606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390606" y="4482307"/>
            <a:ext cx="4298639" cy="319087"/>
          </a:xfrm>
          <a:prstGeom prst="rect">
            <a:avLst/>
          </a:prstGeom>
        </p:spPr>
        <p:txBody>
          <a:bodyPr rIns="1800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sz="1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marL="179388" marR="0" lvl="1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</a:pPr>
            <a:r>
              <a:rPr lang="en-GB" noProof="0"/>
              <a:t>Subline 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390606" y="3620294"/>
            <a:ext cx="4304507" cy="768350"/>
          </a:xfrm>
          <a:prstGeom prst="rect">
            <a:avLst/>
          </a:prstGeom>
        </p:spPr>
        <p:txBody>
          <a:bodyPr lIns="0" tIns="0" rIns="0" bIns="0" anchor="ctr"/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GB" sz="3000" b="1" kern="1200" cap="all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err="1"/>
              <a:t>TiteL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41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270000"/>
            <a:ext cx="2324100" cy="5092701"/>
          </a:xfrm>
          <a:gradFill>
            <a:gsLst>
              <a:gs pos="0">
                <a:schemeClr val="accent4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5600000" scaled="0"/>
          </a:gra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40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00"/>
              </a:spcBef>
              <a:spcAft>
                <a:spcPts val="100"/>
              </a:spcAft>
            </a:pP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pic>
        <p:nvPicPr>
          <p:cNvPr id="11" name="Picture 2" descr="E:\My Works\Tanixgraphics Projects\18_Allianz Office Works\911 CDS-Christiane Hach\Graphics\Temp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18985" r="62435" b="7183"/>
          <a:stretch/>
        </p:blipFill>
        <p:spPr bwMode="auto">
          <a:xfrm>
            <a:off x="0" y="1271588"/>
            <a:ext cx="4571206" cy="50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2206" y="1271588"/>
            <a:ext cx="3054416" cy="1398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 noProof="0"/>
              <a:t>CONTENT</a:t>
            </a:r>
            <a:br>
              <a:rPr lang="en-US" noProof="0"/>
            </a:br>
            <a:r>
              <a:rPr lang="en-US" noProof="0"/>
              <a:t>TOPICS</a:t>
            </a:r>
            <a:endParaRPr lang="en-GB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567238" y="1271588"/>
            <a:ext cx="185737" cy="1443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65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with 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390606" y="2552700"/>
            <a:ext cx="4799807" cy="33253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4" name="Rectangle 3"/>
          <p:cNvSpPr/>
          <p:nvPr userDrawn="1"/>
        </p:nvSpPr>
        <p:spPr>
          <a:xfrm>
            <a:off x="0" y="2552700"/>
            <a:ext cx="5600700" cy="3325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2552700"/>
            <a:ext cx="7390606" cy="3325365"/>
          </a:xfrm>
          <a:prstGeom prst="rect">
            <a:avLst/>
          </a:prstGeom>
          <a:gradFill>
            <a:gsLst>
              <a:gs pos="0">
                <a:schemeClr val="accent4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5400000" scaled="0"/>
          </a:gra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390605" y="2552700"/>
            <a:ext cx="4304571" cy="3297004"/>
          </a:xfrm>
          <a:prstGeom prst="rect">
            <a:avLst/>
          </a:prstGeom>
        </p:spPr>
        <p:txBody>
          <a:bodyPr lIns="360000" tIns="216000" rIns="0" anchor="t"/>
          <a:lstStyle>
            <a:lvl1pPr>
              <a:defRPr lang="de-DE" sz="20000" b="1" kern="1200" cap="all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00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1" y="515939"/>
            <a:ext cx="6882606" cy="2538412"/>
          </a:xfrm>
          <a:prstGeom prst="rect">
            <a:avLst/>
          </a:prstGeom>
        </p:spPr>
        <p:txBody>
          <a:bodyPr tIns="0" bIns="180000" anchor="b"/>
          <a:lstStyle>
            <a:lvl1pPr marL="0" algn="l" defTabSz="1219170" rtl="0" eaLnBrk="1" latinLnBrk="0" hangingPunct="1">
              <a:defRPr lang="de-DE" sz="4400" b="1" kern="1200" cap="all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353594"/>
            <a:ext cx="4333875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en-GB" noProof="0"/>
              <a:t>Text to come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0"/>
            <a:ext cx="12190413" cy="6859588"/>
          </a:xfrm>
          <a:gradFill>
            <a:gsLst>
              <a:gs pos="0">
                <a:schemeClr val="accent4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endParaRPr lang="en-US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1524794"/>
            <a:ext cx="7618413" cy="2538412"/>
          </a:xfrm>
          <a:prstGeom prst="rect">
            <a:avLst/>
          </a:prstGeom>
        </p:spPr>
        <p:txBody>
          <a:bodyPr tIns="0" bIns="180000" anchor="b">
            <a:normAutofit/>
          </a:bodyPr>
          <a:lstStyle>
            <a:lvl1pPr marL="0" algn="ctr" defTabSz="1219170" rtl="0" eaLnBrk="1" latinLnBrk="0" hangingPunct="1">
              <a:defRPr lang="de-DE" sz="54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04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one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0413" cy="10382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31" y="1530350"/>
            <a:ext cx="11187182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1</a:t>
            </a:r>
          </a:p>
          <a:p>
            <a:pPr lvl="1"/>
            <a:r>
              <a:rPr lang="en-GB" noProof="0"/>
              <a:t>2</a:t>
            </a:r>
          </a:p>
          <a:p>
            <a:pPr lvl="2"/>
            <a:r>
              <a:rPr lang="en-GB" noProof="0"/>
              <a:t>3</a:t>
            </a:r>
          </a:p>
          <a:p>
            <a:pPr lvl="3"/>
            <a:r>
              <a:rPr lang="en-GB" noProof="0"/>
              <a:t>4</a:t>
            </a:r>
          </a:p>
          <a:p>
            <a:pPr lvl="4"/>
            <a:r>
              <a:rPr lang="en-GB" noProof="0"/>
              <a:t>5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53194"/>
            <a:ext cx="1543050" cy="885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2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338534"/>
            <a:ext cx="10672963" cy="514351"/>
          </a:xfrm>
          <a:prstGeom prst="rect">
            <a:avLst/>
          </a:prstGeom>
        </p:spPr>
        <p:txBody>
          <a:bodyPr tIns="36000" anchor="ctr"/>
          <a:lstStyle>
            <a:lvl1pPr>
              <a:defRPr sz="25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de-DE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-1"/>
            <a:ext cx="12190413" cy="10382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6" name="Rectangle 15"/>
          <p:cNvSpPr/>
          <p:nvPr userDrawn="1"/>
        </p:nvSpPr>
        <p:spPr>
          <a:xfrm>
            <a:off x="0" y="153194"/>
            <a:ext cx="304006" cy="885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7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338534"/>
            <a:ext cx="11187179" cy="5143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5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de-DE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07934" y="338534"/>
            <a:ext cx="10672963" cy="514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80896" y="6493949"/>
            <a:ext cx="514281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3" name="Gerade Verbindung 182"/>
          <p:cNvCxnSpPr/>
          <p:nvPr/>
        </p:nvCxnSpPr>
        <p:spPr>
          <a:xfrm>
            <a:off x="6095206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>
            <a:off x="51183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330585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185"/>
          <p:cNvCxnSpPr/>
          <p:nvPr/>
        </p:nvCxnSpPr>
        <p:spPr>
          <a:xfrm>
            <a:off x="8884945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Gerade Verbindung 186"/>
          <p:cNvCxnSpPr/>
          <p:nvPr/>
        </p:nvCxnSpPr>
        <p:spPr>
          <a:xfrm>
            <a:off x="1168897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>
            <a:off x="6099016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188"/>
          <p:cNvCxnSpPr/>
          <p:nvPr/>
        </p:nvCxnSpPr>
        <p:spPr>
          <a:xfrm>
            <a:off x="51564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/>
          <p:nvPr/>
        </p:nvCxnSpPr>
        <p:spPr>
          <a:xfrm>
            <a:off x="330966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>
            <a:off x="8888755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191"/>
          <p:cNvCxnSpPr/>
          <p:nvPr/>
        </p:nvCxnSpPr>
        <p:spPr>
          <a:xfrm>
            <a:off x="1169278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H="1">
            <a:off x="-313506" y="1273175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7599" y="1274399"/>
            <a:ext cx="11188800" cy="4837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01</a:t>
            </a:r>
          </a:p>
          <a:p>
            <a:pPr lvl="1"/>
            <a:r>
              <a:rPr lang="en-GB"/>
              <a:t>02</a:t>
            </a:r>
          </a:p>
          <a:p>
            <a:pPr lvl="2"/>
            <a:r>
              <a:rPr lang="en-GB"/>
              <a:t>03</a:t>
            </a:r>
          </a:p>
          <a:p>
            <a:pPr lvl="3"/>
            <a:r>
              <a:rPr lang="en-GB"/>
              <a:t>04</a:t>
            </a:r>
          </a:p>
          <a:p>
            <a:pPr lvl="4"/>
            <a:r>
              <a:rPr lang="en-GB"/>
              <a:t>05</a:t>
            </a:r>
          </a:p>
          <a:p>
            <a:pPr lvl="5"/>
            <a:r>
              <a:rPr lang="en-GB"/>
              <a:t>06</a:t>
            </a:r>
          </a:p>
          <a:p>
            <a:pPr lvl="6"/>
            <a:r>
              <a:rPr lang="en-GB"/>
              <a:t>07</a:t>
            </a:r>
          </a:p>
          <a:p>
            <a:pPr lvl="7"/>
            <a:r>
              <a:rPr lang="en-GB"/>
              <a:t>08</a:t>
            </a:r>
          </a:p>
          <a:p>
            <a:pPr lvl="8"/>
            <a:r>
              <a:rPr lang="en-GB"/>
              <a:t>09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-313506" y="1529080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06" r:id="rId2"/>
    <p:sldLayoutId id="2147483714" r:id="rId3"/>
    <p:sldLayoutId id="2147483716" r:id="rId4"/>
    <p:sldLayoutId id="2147483768" r:id="rId5"/>
    <p:sldLayoutId id="214748376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algn="l" defTabSz="1219170" rtl="0" eaLnBrk="1" latinLnBrk="0" hangingPunct="1">
        <a:spcBef>
          <a:spcPct val="0"/>
        </a:spcBef>
        <a:buNone/>
        <a:defRPr lang="en-US" sz="2500" b="1" kern="1200" cap="all" baseline="0" dirty="0">
          <a:solidFill>
            <a:schemeClr val="accent6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8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9388" marR="0" indent="-179388" algn="l" defTabSz="1219170" rtl="0" eaLnBrk="1" fontAlgn="auto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Tx/>
        <a:buFont typeface="Arial" panose="020B0604020202020204" pitchFamily="34" charset="0"/>
        <a:buChar char="•"/>
        <a:tabLst/>
        <a:defRPr lang="en-GB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4013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061" indent="-237061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388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64" indent="-122764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t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gnedclimatecapital.com/index.html#stor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pfi.org/alliance-extranet%2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spira-international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unepfi.org/wordpress/wp-content/uploads/2021/02/Blended-Finance-Call-to-Action.pdf" TargetMode="External"/><Relationship Id="rId4" Type="http://schemas.openxmlformats.org/officeDocument/2006/relationships/hyperlink" Target="https://www.unepfi.org/news/net-zero-asset-owner-alliance-calls-on-asset-managers-to-support-blended-finan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onsible-investor.com/articles/asset-owners-ask-investment-managers-to-pitch-ideas-for-green-blended-finance-vehicles" TargetMode="External"/><Relationship Id="rId7" Type="http://schemas.openxmlformats.org/officeDocument/2006/relationships/hyperlink" Target="https://www.climateaction.org/news/net-zero-asset-owner-alliance-calls-on-asset-managers-to-support-blended-fi?utm_source=ActiveCampaign&amp;utm_medium=email&amp;utm_content=Net-Zero+Asset+Owner+Alliance+calls+on+asset+managers+to+support+blended+finance+-+Climate+Action+News&amp;utm_campaign=CA+%7C+2021+%7C+16+February+%7C+Newsletter&amp;vgo_ee=yD8uLE31j8F7ZhdIdLHOjA%3D%3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usinessgreen.com/news/4027228/net-zero-asset-owner-alliance-blended-finance-drive-climate-investment" TargetMode="External"/><Relationship Id="rId5" Type="http://schemas.openxmlformats.org/officeDocument/2006/relationships/hyperlink" Target="https://www.investmentweek.co.uk/news/4027233/net-zero-asset-owner-alliance-calls-blended-finance-vehicles-invest-climate-solutions" TargetMode="External"/><Relationship Id="rId4" Type="http://schemas.openxmlformats.org/officeDocument/2006/relationships/hyperlink" Target="https://www.ipe.com/news/net-zero-asset-owner-group-seeks-asset-manager-blended-finance-action/10050716.artic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1" y="4610632"/>
            <a:ext cx="12190414" cy="2248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 b="18735"/>
          <a:stretch/>
        </p:blipFill>
        <p:spPr>
          <a:xfrm>
            <a:off x="0" y="1273175"/>
            <a:ext cx="12188826" cy="3253105"/>
          </a:xfrm>
        </p:spPr>
      </p:pic>
      <p:sp>
        <p:nvSpPr>
          <p:cNvPr id="13" name="Rectangle 12"/>
          <p:cNvSpPr/>
          <p:nvPr/>
        </p:nvSpPr>
        <p:spPr>
          <a:xfrm>
            <a:off x="1587" y="1273175"/>
            <a:ext cx="12188826" cy="3253105"/>
          </a:xfrm>
          <a:prstGeom prst="rect">
            <a:avLst/>
          </a:prstGeom>
          <a:gradFill>
            <a:gsLst>
              <a:gs pos="0">
                <a:schemeClr val="accent4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0"/>
          </a:gra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pic>
        <p:nvPicPr>
          <p:cNvPr id="34" name="header-logo-1.png" descr="header-logo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18" y="417532"/>
            <a:ext cx="1334666" cy="408500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pic>
        <p:nvPicPr>
          <p:cNvPr id="35" name="Bild" descr="Bild"/>
          <p:cNvPicPr>
            <a:picLocks noChangeAspect="1"/>
          </p:cNvPicPr>
          <p:nvPr/>
        </p:nvPicPr>
        <p:blipFill>
          <a:blip r:embed="rId5"/>
          <a:srcRect b="25353"/>
          <a:stretch>
            <a:fillRect/>
          </a:stretch>
        </p:blipFill>
        <p:spPr>
          <a:xfrm>
            <a:off x="10336294" y="407380"/>
            <a:ext cx="365202" cy="408512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pic>
        <p:nvPicPr>
          <p:cNvPr id="36" name="Bild" descr="Bild"/>
          <p:cNvPicPr>
            <a:picLocks noChangeAspect="1"/>
          </p:cNvPicPr>
          <p:nvPr/>
        </p:nvPicPr>
        <p:blipFill>
          <a:blip r:embed="rId5"/>
          <a:srcRect t="80594"/>
          <a:stretch>
            <a:fillRect/>
          </a:stretch>
        </p:blipFill>
        <p:spPr>
          <a:xfrm>
            <a:off x="10830198" y="506820"/>
            <a:ext cx="935774" cy="272116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FEA86A0-D2D2-4724-AE48-9B2FF06AE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4405231"/>
            <a:ext cx="12188825" cy="1705603"/>
          </a:xfrm>
          <a:prstGeom prst="rect">
            <a:avLst/>
          </a:prstGeom>
        </p:spPr>
      </p:pic>
      <p:pic>
        <p:nvPicPr>
          <p:cNvPr id="12" name="PRI-LOGO-01.png" descr="PRI-LOGO-01.png">
            <a:extLst>
              <a:ext uri="{FF2B5EF4-FFF2-40B4-BE49-F238E27FC236}">
                <a16:creationId xmlns:a16="http://schemas.microsoft.com/office/drawing/2014/main" id="{6A8A5075-BFF4-43E8-BA20-77B44D916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771" y="338290"/>
            <a:ext cx="2459630" cy="859028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pic>
        <p:nvPicPr>
          <p:cNvPr id="15" name="unepfilogo-horizontal.png" descr="unepfilogo-horizontal.png">
            <a:extLst>
              <a:ext uri="{FF2B5EF4-FFF2-40B4-BE49-F238E27FC236}">
                <a16:creationId xmlns:a16="http://schemas.microsoft.com/office/drawing/2014/main" id="{E5189ADA-557C-4BC1-BAD6-978EF2714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050" y="206424"/>
            <a:ext cx="1688064" cy="827187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66A06151-6A20-4F9D-8D5C-C591B2300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06" y="3208814"/>
            <a:ext cx="4952207" cy="928846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2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UN-Convened </a:t>
            </a:r>
            <a:r>
              <a:rPr lang="en-GB" sz="2800" b="1" cap="all" dirty="0">
                <a:solidFill>
                  <a:srgbClr val="0858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Net-Zero</a:t>
            </a:r>
            <a:br>
              <a:rPr lang="en-GB" sz="22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GB" sz="22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Asset Owner Alliance</a:t>
            </a:r>
            <a:endParaRPr lang="en-US" dirty="0"/>
          </a:p>
        </p:txBody>
      </p:sp>
      <p:pic>
        <p:nvPicPr>
          <p:cNvPr id="14" name="Picture 2" descr="SCOR SE - Winterthur Glossar">
            <a:extLst>
              <a:ext uri="{FF2B5EF4-FFF2-40B4-BE49-F238E27FC236}">
                <a16:creationId xmlns:a16="http://schemas.microsoft.com/office/drawing/2014/main" id="{9AB6CBDA-6AA1-4A63-82F6-B1F19AB0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2" y="6108155"/>
            <a:ext cx="1156389" cy="2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aidotas Pocius - Digital Product Designer">
            <a:extLst>
              <a:ext uri="{FF2B5EF4-FFF2-40B4-BE49-F238E27FC236}">
                <a16:creationId xmlns:a16="http://schemas.microsoft.com/office/drawing/2014/main" id="{B164954A-B8FD-4ED2-9DBC-7B262EEF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03" y="6440912"/>
            <a:ext cx="1696033" cy="2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United Nations Joint Staff Pension Fund">
            <a:extLst>
              <a:ext uri="{FF2B5EF4-FFF2-40B4-BE49-F238E27FC236}">
                <a16:creationId xmlns:a16="http://schemas.microsoft.com/office/drawing/2014/main" id="{BC1E364C-B014-4919-92E6-A06826A48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58" y="6020821"/>
            <a:ext cx="1459220" cy="39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1A7400C-3EFA-4D68-88C5-B4B05C5D59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81855" y="6282579"/>
            <a:ext cx="624658" cy="546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E45FF-BFBE-4B00-A295-F7ECB41950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6536" y="5931851"/>
            <a:ext cx="1324681" cy="4263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4125D5-648F-449E-A0A7-B218D99CFC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3213" y="5948979"/>
            <a:ext cx="805763" cy="6350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FE2CA9-9AE5-4397-83AB-7D928752DB00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09" y="6257655"/>
            <a:ext cx="1045845" cy="571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C92A90-D7BC-427F-AB28-1828F5F53267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87" y="5952035"/>
            <a:ext cx="1125220" cy="3943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D919CA-ED1C-4AED-B42D-045632CABDAB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209" y="6195186"/>
            <a:ext cx="577850" cy="571500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2089BDBA-6961-42EC-B37D-B165BEC9A8AF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82" y="6460885"/>
            <a:ext cx="1547495" cy="333375"/>
          </a:xfrm>
          <a:prstGeom prst="rect">
            <a:avLst/>
          </a:prstGeom>
        </p:spPr>
      </p:pic>
      <p:sp>
        <p:nvSpPr>
          <p:cNvPr id="27" name="Rectangle 11">
            <a:extLst>
              <a:ext uri="{FF2B5EF4-FFF2-40B4-BE49-F238E27FC236}">
                <a16:creationId xmlns:a16="http://schemas.microsoft.com/office/drawing/2014/main" id="{9D27081F-7EE6-41C5-BF30-D852C8141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62" y="1744624"/>
            <a:ext cx="11812364" cy="1392844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Alliance Financing Transition Track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members call – 17.02.2021</a:t>
            </a:r>
          </a:p>
        </p:txBody>
      </p:sp>
    </p:spTree>
    <p:extLst>
      <p:ext uri="{BB962C8B-B14F-4D97-AF65-F5344CB8AC3E}">
        <p14:creationId xmlns:p14="http://schemas.microsoft.com/office/powerpoint/2010/main" val="20248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256910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Principle Based Climate solution Investment Reporting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83D11-50D1-430A-B84C-BAAC4E0D6341}"/>
              </a:ext>
            </a:extLst>
          </p:cNvPr>
          <p:cNvSpPr txBox="1"/>
          <p:nvPr/>
        </p:nvSpPr>
        <p:spPr>
          <a:xfrm>
            <a:off x="473159" y="1190543"/>
            <a:ext cx="11244094" cy="1284180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en-GB" dirty="0"/>
              <a:t>Status of Discussion:</a:t>
            </a:r>
          </a:p>
          <a:p>
            <a:endParaRPr lang="en-GB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800" dirty="0"/>
              <a:t>The Sub Track is working on </a:t>
            </a:r>
            <a:r>
              <a:rPr lang="en-GB" sz="1800" b="1" dirty="0"/>
              <a:t>guiding principles </a:t>
            </a:r>
            <a:r>
              <a:rPr lang="en-GB" sz="1800" dirty="0"/>
              <a:t>– see current agenda proposal (draft document see UNEPFI Extranet), including planned deadlines: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75406-1ACD-4283-8AF4-27B57CEF5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04" y="2659568"/>
            <a:ext cx="6696541" cy="39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256910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Principle Based Climate solution Investment Reporting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83D11-50D1-430A-B84C-BAAC4E0D6341}"/>
              </a:ext>
            </a:extLst>
          </p:cNvPr>
          <p:cNvSpPr txBox="1"/>
          <p:nvPr/>
        </p:nvSpPr>
        <p:spPr>
          <a:xfrm>
            <a:off x="473159" y="1190543"/>
            <a:ext cx="11244094" cy="2115176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en-GB" dirty="0"/>
              <a:t>Next Steps</a:t>
            </a:r>
            <a:endParaRPr lang="en-GB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800" dirty="0"/>
              <a:t>See timelines </a:t>
            </a:r>
            <a:endParaRPr lang="en-GB" sz="1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800" dirty="0"/>
              <a:t>Mapping Asset Classes to existing principles/taxonomies</a:t>
            </a:r>
          </a:p>
          <a:p>
            <a:pPr marL="1066785" lvl="1" indent="-457200">
              <a:buFont typeface="Wingdings" panose="05000000000000000000" pitchFamily="2" charset="2"/>
              <a:buChar char="§"/>
            </a:pPr>
            <a:r>
              <a:rPr lang="en-GB" sz="1600" dirty="0"/>
              <a:t>Excel document in UNEPFI Extranet </a:t>
            </a:r>
          </a:p>
          <a:p>
            <a:pPr marL="1066785" lvl="1" indent="-457200">
              <a:buFont typeface="Wingdings" panose="05000000000000000000" pitchFamily="2" charset="2"/>
              <a:buChar char="§"/>
            </a:pPr>
            <a:r>
              <a:rPr lang="en-GB" sz="1600" b="1" i="1" dirty="0">
                <a:solidFill>
                  <a:schemeClr val="tx2"/>
                </a:solidFill>
              </a:rPr>
              <a:t>Any other taxonomies/principles covering most asset classes/activities to be added?</a:t>
            </a:r>
            <a:r>
              <a:rPr lang="en-GB" sz="1600" i="1" dirty="0">
                <a:solidFill>
                  <a:schemeClr val="tx2"/>
                </a:solidFill>
              </a:rPr>
              <a:t> </a:t>
            </a:r>
            <a:r>
              <a:rPr lang="en-GB" sz="1600" dirty="0"/>
              <a:t>For now</a:t>
            </a:r>
          </a:p>
          <a:p>
            <a:pPr marL="1676370" lvl="2" indent="-457200">
              <a:buFont typeface="Wingdings" panose="05000000000000000000" pitchFamily="2" charset="2"/>
              <a:buChar char="§"/>
            </a:pPr>
            <a:r>
              <a:rPr lang="en-GB" sz="1200" dirty="0"/>
              <a:t>Green Bond Principles</a:t>
            </a:r>
          </a:p>
          <a:p>
            <a:pPr marL="1676370" lvl="2" indent="-457200">
              <a:buFont typeface="Wingdings" panose="05000000000000000000" pitchFamily="2" charset="2"/>
              <a:buChar char="§"/>
            </a:pPr>
            <a:r>
              <a:rPr lang="en-GB" sz="1200" dirty="0"/>
              <a:t>Climate Bond Initiative</a:t>
            </a:r>
          </a:p>
          <a:p>
            <a:pPr marL="1676370" lvl="2" indent="-457200">
              <a:buFont typeface="Wingdings" panose="05000000000000000000" pitchFamily="2" charset="2"/>
              <a:buChar char="§"/>
            </a:pPr>
            <a:r>
              <a:rPr lang="en-GB" sz="1200" dirty="0"/>
              <a:t>EU Taxonomy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EF226-7FFB-4D3D-8F1D-983F1A30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56" y="3043555"/>
            <a:ext cx="5475573" cy="35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256910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401CC-3ADB-430F-A659-291CBCE55EBE}"/>
              </a:ext>
            </a:extLst>
          </p:cNvPr>
          <p:cNvSpPr txBox="1"/>
          <p:nvPr/>
        </p:nvSpPr>
        <p:spPr>
          <a:xfrm>
            <a:off x="877322" y="1405011"/>
            <a:ext cx="10593421" cy="3931058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Information Sharing - Housekeeping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Update of Sub tracks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dirty="0"/>
              <a:t>Vehicles/Instruments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Blended Finance Call to Action to Asset Managers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Other sub track discussion (</a:t>
            </a:r>
            <a:r>
              <a:rPr lang="en-GB" sz="1800" dirty="0" err="1"/>
              <a:t>eg.</a:t>
            </a:r>
            <a:r>
              <a:rPr lang="en-GB" sz="1800" dirty="0"/>
              <a:t> on carbon removal instruments)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dirty="0"/>
              <a:t>Target Setting/Reporting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(Principle based) Climate Solution Investment Reporting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Mapping Asset Classes to principles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b="1" dirty="0"/>
              <a:t>Sectors/Asset Classes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b="1" dirty="0"/>
              <a:t>Digital Round Map – for climate solution investments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b="1" dirty="0"/>
              <a:t>Sector / Asset Class Roundtables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747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59" y="280764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Digital Roadmap – Tender and 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83D11-50D1-430A-B84C-BAAC4E0D6341}"/>
              </a:ext>
            </a:extLst>
          </p:cNvPr>
          <p:cNvSpPr txBox="1"/>
          <p:nvPr/>
        </p:nvSpPr>
        <p:spPr>
          <a:xfrm>
            <a:off x="929809" y="1235759"/>
            <a:ext cx="9845921" cy="5562274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Please find the draft version of the tender in the UNEPFI Extranet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b="1" i="1" dirty="0">
                <a:solidFill>
                  <a:schemeClr val="tx2"/>
                </a:solidFill>
              </a:rPr>
              <a:t>Please send your remarks to Sona or Elke by Thursday 25</a:t>
            </a:r>
            <a:r>
              <a:rPr lang="en-GB" sz="1600" b="1" i="1" baseline="30000" dirty="0">
                <a:solidFill>
                  <a:schemeClr val="tx2"/>
                </a:solidFill>
              </a:rPr>
              <a:t>th</a:t>
            </a:r>
            <a:r>
              <a:rPr lang="en-GB" sz="1600" b="1" i="1" dirty="0">
                <a:solidFill>
                  <a:schemeClr val="tx2"/>
                </a:solidFill>
              </a:rPr>
              <a:t> of February</a:t>
            </a:r>
          </a:p>
          <a:p>
            <a:endParaRPr lang="en-GB" sz="1600" dirty="0"/>
          </a:p>
          <a:p>
            <a:r>
              <a:rPr lang="en-GB" sz="1600" dirty="0"/>
              <a:t>Next Steps</a:t>
            </a:r>
            <a:r>
              <a:rPr lang="en-US" sz="1600" dirty="0"/>
              <a:t>: </a:t>
            </a:r>
          </a:p>
          <a:p>
            <a:endParaRPr lang="en-GB" sz="1600" dirty="0"/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GB" sz="1600" dirty="0"/>
              <a:t>Share with the Reps Group Thursday 18</a:t>
            </a:r>
            <a:r>
              <a:rPr lang="en-GB" sz="1600" baseline="30000" dirty="0"/>
              <a:t>th</a:t>
            </a:r>
            <a:r>
              <a:rPr lang="en-GB" sz="1600" dirty="0"/>
              <a:t> (</a:t>
            </a:r>
            <a:r>
              <a:rPr lang="en-GB" sz="1600" dirty="0" err="1"/>
              <a:t>fyi</a:t>
            </a:r>
            <a:r>
              <a:rPr lang="en-GB" sz="1600" dirty="0"/>
              <a:t>) 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GB" sz="1600" dirty="0"/>
              <a:t>Share with the Comms Team – as the tender will be uploaded on the Alliance website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GB" sz="1600" dirty="0"/>
              <a:t>Uploaded on website beginning of March (?)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GB" sz="1600" dirty="0"/>
              <a:t>We are proactively addressing to the following initiatives:</a:t>
            </a:r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de-DE" sz="1600" dirty="0"/>
              <a:t>OS Climate</a:t>
            </a:r>
            <a:endParaRPr lang="en-GB" sz="1600" dirty="0"/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de-DE" sz="1600" dirty="0"/>
              <a:t>Capital4Climate</a:t>
            </a:r>
            <a:endParaRPr lang="en-GB" sz="1600" dirty="0"/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de-DE" sz="1600" dirty="0"/>
              <a:t>Toniic Tracer</a:t>
            </a:r>
            <a:endParaRPr lang="en-GB" sz="1600" dirty="0"/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de-DE" sz="1600" dirty="0"/>
              <a:t>Phenix Capital</a:t>
            </a:r>
            <a:endParaRPr lang="en-GB" sz="1600" dirty="0"/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de-DE" sz="1600" dirty="0"/>
              <a:t>Drawdown Project</a:t>
            </a:r>
            <a:endParaRPr lang="en-GB" sz="1600" dirty="0"/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de-DE" sz="1600" dirty="0"/>
              <a:t>Clarity AI</a:t>
            </a:r>
            <a:endParaRPr lang="en-GB" sz="1600" dirty="0"/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de-DE" sz="1600" dirty="0"/>
              <a:t>Systemiq (?)</a:t>
            </a:r>
            <a:endParaRPr lang="en-GB" sz="1600" dirty="0"/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de-DE" sz="1600" dirty="0"/>
              <a:t>IMP+ACT Alliance (Claudia)</a:t>
            </a:r>
            <a:endParaRPr lang="en-GB" sz="1600" dirty="0"/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de-DE" sz="1600" dirty="0"/>
              <a:t>WEF (?)</a:t>
            </a:r>
          </a:p>
          <a:p>
            <a:pPr marL="1504920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Aligned Climate Capital: </a:t>
            </a:r>
            <a:r>
              <a:rPr lang="en-GB" sz="1600" u="sng" dirty="0">
                <a:hlinkClick r:id="rId3"/>
              </a:rPr>
              <a:t>https://www.alignedclimatecapital.com/index.html#story</a:t>
            </a:r>
            <a:endParaRPr lang="en-GB" sz="1600" dirty="0"/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schemeClr val="tx2"/>
                </a:solidFill>
              </a:rPr>
              <a:t>Any other initiative to be added?</a:t>
            </a:r>
          </a:p>
          <a:p>
            <a:endParaRPr lang="en-GB" sz="1600" b="1" i="1" dirty="0">
              <a:solidFill>
                <a:schemeClr val="tx2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846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59" y="280764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Roundtables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83D11-50D1-430A-B84C-BAAC4E0D6341}"/>
              </a:ext>
            </a:extLst>
          </p:cNvPr>
          <p:cNvSpPr txBox="1"/>
          <p:nvPr/>
        </p:nvSpPr>
        <p:spPr>
          <a:xfrm>
            <a:off x="929809" y="1235759"/>
            <a:ext cx="9845921" cy="5008276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en-GB" sz="1600" b="1" i="1" dirty="0">
                <a:solidFill>
                  <a:schemeClr val="tx2"/>
                </a:solidFill>
              </a:rPr>
              <a:t>Idea of a Real Estate Roundtable </a:t>
            </a:r>
          </a:p>
          <a:p>
            <a:endParaRPr lang="en-GB" sz="1600" dirty="0"/>
          </a:p>
          <a:p>
            <a:r>
              <a:rPr lang="en-US" sz="1400" i="1" dirty="0">
                <a:solidFill>
                  <a:schemeClr val="tx2"/>
                </a:solidFill>
              </a:rPr>
              <a:t>Please add concrete questions where a roundtable adds value to help answer those questions.</a:t>
            </a:r>
            <a:endParaRPr lang="en-GB" sz="1400" dirty="0">
              <a:solidFill>
                <a:schemeClr val="tx2"/>
              </a:solidFill>
            </a:endParaRPr>
          </a:p>
          <a:p>
            <a:r>
              <a:rPr lang="en-US" sz="1400" i="1" dirty="0">
                <a:solidFill>
                  <a:schemeClr val="tx2"/>
                </a:solidFill>
              </a:rPr>
              <a:t>Questions with a short-term perspective as well as mid to long-term view are highly welcomed! </a:t>
            </a:r>
            <a:endParaRPr lang="en-GB" sz="1400" dirty="0">
              <a:solidFill>
                <a:schemeClr val="tx2"/>
              </a:solidFill>
            </a:endParaRPr>
          </a:p>
          <a:p>
            <a:r>
              <a:rPr lang="en-US" sz="1400" dirty="0"/>
              <a:t> </a:t>
            </a:r>
            <a:endParaRPr lang="en-GB" sz="1400" dirty="0"/>
          </a:p>
          <a:p>
            <a:r>
              <a:rPr lang="en-US" sz="1400" b="1" dirty="0"/>
              <a:t>Real Estate Roundtable questions:</a:t>
            </a:r>
            <a:endParaRPr lang="en-GB" sz="1400" b="1" dirty="0"/>
          </a:p>
          <a:p>
            <a:br>
              <a:rPr lang="en-US" sz="1400" dirty="0"/>
            </a:br>
            <a:r>
              <a:rPr lang="en-US" sz="1400" u="sng" dirty="0"/>
              <a:t>1) What is needed to come to a positive business case for RE?</a:t>
            </a:r>
            <a:endParaRPr lang="en-GB" sz="1400" u="sng" dirty="0"/>
          </a:p>
          <a:p>
            <a:pPr lvl="0"/>
            <a:r>
              <a:rPr lang="en-US" sz="1400" dirty="0"/>
              <a:t>Given the differences in certification systems across countries – how can we come up with a single definition for what qualifies for being a net-zero building?</a:t>
            </a:r>
            <a:endParaRPr lang="en-GB" sz="1400" dirty="0"/>
          </a:p>
          <a:p>
            <a:pPr lvl="2"/>
            <a:r>
              <a:rPr lang="en-US" sz="1400" dirty="0"/>
              <a:t>Mapping of building certificates (LEED, BREEAM etc.) to net-zero – is it possible?</a:t>
            </a:r>
            <a:endParaRPr lang="en-GB" sz="1400" dirty="0"/>
          </a:p>
          <a:p>
            <a:pPr lvl="2"/>
            <a:r>
              <a:rPr lang="en-US" sz="1400" dirty="0"/>
              <a:t>What is best practice?</a:t>
            </a:r>
            <a:endParaRPr lang="en-GB" sz="1400" dirty="0"/>
          </a:p>
          <a:p>
            <a:pPr lvl="0"/>
            <a:r>
              <a:rPr lang="en-US" sz="1400" dirty="0"/>
              <a:t>Challenges with the EU Taxonomy’s updated thresholds on the Real Estate/Construction Sector – how can we translate the upcoming regulation into practice?</a:t>
            </a:r>
            <a:endParaRPr lang="en-GB" sz="1400" dirty="0"/>
          </a:p>
          <a:p>
            <a:pPr lvl="0"/>
            <a:r>
              <a:rPr lang="en-US" sz="1400" dirty="0"/>
              <a:t>Carbon offsetting and how could it be used in the case of real estate, so it adheres to AOAs climate solutions definition?</a:t>
            </a:r>
            <a:endParaRPr lang="en-GB" sz="1400" dirty="0"/>
          </a:p>
          <a:p>
            <a:pPr lvl="0"/>
            <a:r>
              <a:rPr lang="en-US" sz="1400" dirty="0"/>
              <a:t>What is our role as investors towards policy makers? 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  <a:p>
            <a:r>
              <a:rPr lang="en-US" sz="1400" u="sng" dirty="0"/>
              <a:t>2) New technology and investors ambition</a:t>
            </a:r>
            <a:endParaRPr lang="en-GB" sz="1400" u="sng" dirty="0"/>
          </a:p>
          <a:p>
            <a:r>
              <a:rPr lang="en-US" sz="1400" dirty="0"/>
              <a:t>- What does a technical transition of buildings looks like?</a:t>
            </a:r>
            <a:endParaRPr lang="en-GB" sz="1400" dirty="0"/>
          </a:p>
          <a:p>
            <a:r>
              <a:rPr lang="en-US" sz="1400" dirty="0"/>
              <a:t>- Green lease – how does it work in practice and how can we harmonize the approaches across regions/countries?</a:t>
            </a:r>
            <a:endParaRPr lang="en-GB" sz="1400" dirty="0"/>
          </a:p>
          <a:p>
            <a:endParaRPr lang="en-GB" sz="1600" dirty="0"/>
          </a:p>
          <a:p>
            <a:r>
              <a:rPr lang="en-GB" sz="1600" b="1" i="1" dirty="0">
                <a:solidFill>
                  <a:schemeClr val="tx2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769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256910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401CC-3ADB-430F-A659-291CBCE55EBE}"/>
              </a:ext>
            </a:extLst>
          </p:cNvPr>
          <p:cNvSpPr txBox="1"/>
          <p:nvPr/>
        </p:nvSpPr>
        <p:spPr>
          <a:xfrm>
            <a:off x="877322" y="1405011"/>
            <a:ext cx="10593421" cy="3931058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Information Sharing - Housekeeping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Update of Sub tracks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dirty="0"/>
              <a:t>Vehicles/Instruments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Blended Finance Call to Action to Asset Managers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Other sub track discussion (</a:t>
            </a:r>
            <a:r>
              <a:rPr lang="en-GB" sz="1800" dirty="0" err="1"/>
              <a:t>eg.</a:t>
            </a:r>
            <a:r>
              <a:rPr lang="en-GB" sz="1800" dirty="0"/>
              <a:t> on carbon removal instruments)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dirty="0"/>
              <a:t>Target Setting/Reporting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(Principle based) Climate Solution Investment Reporting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Mapping Asset Classes to principles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dirty="0"/>
              <a:t>Sectors/Asset Classes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Digital Round Map – for climate solution investments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Sector / Asset Class Roundtables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393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256910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information sharing - Housekeeping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83D11-50D1-430A-B84C-BAAC4E0D6341}"/>
              </a:ext>
            </a:extLst>
          </p:cNvPr>
          <p:cNvSpPr txBox="1"/>
          <p:nvPr/>
        </p:nvSpPr>
        <p:spPr>
          <a:xfrm>
            <a:off x="656081" y="1264172"/>
            <a:ext cx="11244094" cy="5685384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FF934F"/>
                </a:solidFill>
              </a:rPr>
              <a:t>New file sharing tool: </a:t>
            </a:r>
            <a:r>
              <a:rPr lang="en-GB" sz="1800" u="sng" dirty="0">
                <a:hlinkClick r:id="rId3"/>
              </a:rPr>
              <a:t>https://www.unepfi.org/alliance-extranet</a:t>
            </a:r>
            <a:r>
              <a:rPr lang="en-GB" sz="1800" dirty="0">
                <a:hlinkClick r:id="rId3"/>
              </a:rPr>
              <a:t> /</a:t>
            </a:r>
            <a:r>
              <a:rPr lang="en-GB" sz="1800" dirty="0"/>
              <a:t> password: </a:t>
            </a:r>
            <a:r>
              <a:rPr lang="en-GB" sz="1800" dirty="0" err="1"/>
              <a:t>netzerodoc</a:t>
            </a:r>
            <a:endParaRPr lang="en-GB" sz="1800" dirty="0"/>
          </a:p>
          <a:p>
            <a:pPr marL="895335" lvl="1" indent="-285750">
              <a:buFont typeface="Wingdings" panose="05000000000000000000" pitchFamily="2" charset="2"/>
              <a:buChar char="§"/>
            </a:pPr>
            <a:r>
              <a:rPr lang="en-GB" sz="1800" dirty="0"/>
              <a:t>Strictly confidential – only for Alliance members</a:t>
            </a:r>
          </a:p>
          <a:p>
            <a:pPr marL="895335" lvl="1" indent="-285750">
              <a:buFont typeface="Wingdings" panose="05000000000000000000" pitchFamily="2" charset="2"/>
              <a:buChar char="§"/>
            </a:pPr>
            <a:r>
              <a:rPr lang="en-GB" sz="1800" dirty="0"/>
              <a:t>Only download possible, no uploading </a:t>
            </a:r>
          </a:p>
          <a:p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To accommodate </a:t>
            </a:r>
            <a:r>
              <a:rPr lang="en-GB" sz="1800" b="1" i="1" dirty="0">
                <a:solidFill>
                  <a:schemeClr val="tx2"/>
                </a:solidFill>
              </a:rPr>
              <a:t>different time zones </a:t>
            </a:r>
            <a:r>
              <a:rPr lang="en-GB" sz="1800" dirty="0"/>
              <a:t>– proposal: </a:t>
            </a:r>
            <a:r>
              <a:rPr lang="en-GB" sz="1800" b="1" i="1" dirty="0">
                <a:solidFill>
                  <a:schemeClr val="tx2"/>
                </a:solidFill>
              </a:rPr>
              <a:t>alternate the monthly calls </a:t>
            </a:r>
            <a:r>
              <a:rPr lang="en-GB" sz="1800" dirty="0"/>
              <a:t>between </a:t>
            </a:r>
          </a:p>
          <a:p>
            <a:pPr marL="895335" lvl="1" indent="-285750">
              <a:buFont typeface="Wingdings" panose="05000000000000000000" pitchFamily="2" charset="2"/>
              <a:buChar char="§"/>
            </a:pPr>
            <a:r>
              <a:rPr lang="en-GB" sz="1800" dirty="0"/>
              <a:t>Wednesdays 5pm CET and</a:t>
            </a:r>
          </a:p>
          <a:p>
            <a:pPr marL="895335" lvl="1" indent="-285750">
              <a:buFont typeface="Wingdings" panose="05000000000000000000" pitchFamily="2" charset="2"/>
              <a:buChar char="§"/>
            </a:pPr>
            <a:r>
              <a:rPr lang="en-GB" sz="1800" dirty="0"/>
              <a:t>Wednesday 9am CET -&gt; starting April in the morning</a:t>
            </a:r>
          </a:p>
          <a:p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See presentation from </a:t>
            </a:r>
            <a:r>
              <a:rPr lang="en-GB" sz="1800" b="1" i="1" dirty="0">
                <a:solidFill>
                  <a:schemeClr val="tx2"/>
                </a:solidFill>
              </a:rPr>
              <a:t>Forestland Group </a:t>
            </a:r>
            <a:r>
              <a:rPr lang="en-GB" sz="1800" dirty="0"/>
              <a:t>and their feedback to our questions attached to the invite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We are planning to invite </a:t>
            </a:r>
            <a:r>
              <a:rPr lang="en-GB" sz="1800" b="1" i="1" dirty="0" err="1">
                <a:solidFill>
                  <a:schemeClr val="tx2"/>
                </a:solidFill>
              </a:rPr>
              <a:t>Respira</a:t>
            </a:r>
            <a:r>
              <a:rPr lang="en-GB" sz="1800" dirty="0"/>
              <a:t> (</a:t>
            </a:r>
            <a:r>
              <a:rPr lang="en-GB" sz="1800" dirty="0">
                <a:hlinkClick r:id="rId4"/>
              </a:rPr>
              <a:t>https://www.respira-international.com/</a:t>
            </a:r>
            <a:r>
              <a:rPr lang="en-GB" sz="1800" dirty="0"/>
              <a:t>) to the next All </a:t>
            </a:r>
            <a:r>
              <a:rPr lang="en-GB" sz="1800" dirty="0" err="1"/>
              <a:t>FinTrack</a:t>
            </a:r>
            <a:r>
              <a:rPr lang="en-GB" sz="1800" dirty="0"/>
              <a:t> Members call 17</a:t>
            </a:r>
            <a:r>
              <a:rPr lang="en-GB" sz="1800" baseline="30000" dirty="0"/>
              <a:t>th</a:t>
            </a:r>
            <a:r>
              <a:rPr lang="en-GB" sz="1800" dirty="0"/>
              <a:t> of March to present </a:t>
            </a:r>
            <a:r>
              <a:rPr lang="en-GB" sz="1800" b="1" i="1" dirty="0">
                <a:solidFill>
                  <a:schemeClr val="tx2"/>
                </a:solidFill>
              </a:rPr>
              <a:t>carbon removal instruments</a:t>
            </a:r>
            <a:r>
              <a:rPr lang="en-GB" sz="1800" dirty="0"/>
              <a:t>, it will be set-up as an </a:t>
            </a:r>
            <a:r>
              <a:rPr lang="en-GB" sz="1800" b="1" i="1" dirty="0">
                <a:solidFill>
                  <a:schemeClr val="tx2"/>
                </a:solidFill>
              </a:rPr>
              <a:t>educational session</a:t>
            </a:r>
            <a:r>
              <a:rPr lang="en-GB" sz="1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Please find information about the </a:t>
            </a:r>
            <a:r>
              <a:rPr lang="en-GB" sz="1800" b="1" i="1" dirty="0">
                <a:solidFill>
                  <a:schemeClr val="tx2"/>
                </a:solidFill>
              </a:rPr>
              <a:t>European Hydrogen Backbone </a:t>
            </a:r>
            <a:r>
              <a:rPr lang="en-GB" sz="1800" dirty="0">
                <a:solidFill>
                  <a:schemeClr val="tx2"/>
                </a:solidFill>
              </a:rPr>
              <a:t>– “How a dedicated hydrogen infrastructure can be created” </a:t>
            </a:r>
            <a:r>
              <a:rPr lang="en-GB" sz="1800" dirty="0"/>
              <a:t>in the documents on the extranet.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The Engagement Track Kicked-off the </a:t>
            </a:r>
            <a:r>
              <a:rPr lang="en-GB" sz="1800" b="1" i="1" dirty="0">
                <a:solidFill>
                  <a:schemeClr val="tx2"/>
                </a:solidFill>
              </a:rPr>
              <a:t>Net Zero Position Paper Efforts </a:t>
            </a:r>
            <a:r>
              <a:rPr lang="en-GB" sz="1800" dirty="0"/>
              <a:t>– is there anyone from this track to </a:t>
            </a:r>
            <a:r>
              <a:rPr lang="en-GB" sz="1800" b="1" i="1" dirty="0">
                <a:solidFill>
                  <a:schemeClr val="tx2"/>
                </a:solidFill>
              </a:rPr>
              <a:t>join this group </a:t>
            </a:r>
            <a:r>
              <a:rPr lang="en-GB" sz="1800" dirty="0"/>
              <a:t>to also ensure alignment across the tracks work programs?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805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256910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401CC-3ADB-430F-A659-291CBCE55EBE}"/>
              </a:ext>
            </a:extLst>
          </p:cNvPr>
          <p:cNvSpPr txBox="1"/>
          <p:nvPr/>
        </p:nvSpPr>
        <p:spPr>
          <a:xfrm>
            <a:off x="877322" y="1405011"/>
            <a:ext cx="10593421" cy="3931058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Information Sharing - Housekeeping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Update of Sub tracks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b="1" dirty="0"/>
              <a:t>Vehicles/Instruments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b="1" dirty="0"/>
              <a:t>Blended Finance Call to Action to Asset Managers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b="1" dirty="0"/>
              <a:t>Other sub track discussion (</a:t>
            </a:r>
            <a:r>
              <a:rPr lang="en-GB" sz="1800" b="1" dirty="0" err="1"/>
              <a:t>eg.</a:t>
            </a:r>
            <a:r>
              <a:rPr lang="en-GB" sz="1800" b="1" dirty="0"/>
              <a:t> on carbon removal instruments)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dirty="0"/>
              <a:t>Target Setting/Reporting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(Principle based) Climate Solution Investment Reporting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Mapping Asset Classes to principles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dirty="0"/>
              <a:t>Sectors/Asset Classes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Digital Round Map – for climate solution investments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Sector / Asset Class Roundtables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306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D00EF8-ADC5-4C26-877F-5BE36328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59" y="280764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Blended Finance Vehicle – Call To Action To Asset Managers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959F2-68EB-49CD-9411-05146793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03" y="1182281"/>
            <a:ext cx="5143500" cy="3105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D59E21-A7E8-4E57-AF5E-6C78A1FD1B86}"/>
              </a:ext>
            </a:extLst>
          </p:cNvPr>
          <p:cNvSpPr/>
          <p:nvPr/>
        </p:nvSpPr>
        <p:spPr>
          <a:xfrm>
            <a:off x="612843" y="4592972"/>
            <a:ext cx="112257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Published 15</a:t>
            </a:r>
            <a:r>
              <a:rPr lang="en-US" sz="1800" b="1" baseline="30000" dirty="0"/>
              <a:t>th</a:t>
            </a:r>
            <a:r>
              <a:rPr lang="en-US" sz="1800" b="1" dirty="0"/>
              <a:t> of February midnight </a:t>
            </a:r>
            <a:r>
              <a:rPr lang="en-US" sz="1800" dirty="0"/>
              <a:t>see link on Alliance website</a:t>
            </a:r>
          </a:p>
          <a:p>
            <a:r>
              <a:rPr lang="en-GB" sz="1800" u="sng" dirty="0">
                <a:hlinkClick r:id="rId4"/>
              </a:rPr>
              <a:t>https://www.unepfi.org/news/net-zero-asset-owner-alliance-calls-on-asset-managers-to-support-blended-finance/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r>
              <a:rPr lang="en-US" sz="1800" dirty="0"/>
              <a:t>See application document on UNEPFI Extranet and here: </a:t>
            </a:r>
            <a:r>
              <a:rPr lang="en-US" sz="1800" dirty="0">
                <a:solidFill>
                  <a:schemeClr val="accent1"/>
                </a:solidFill>
                <a:hlinkClick r:id="rId5"/>
              </a:rPr>
              <a:t>https://www.unepfi.org/wordpress/wp-content/uploads/2021/02/Blended-Finance-Call-to-Action.pdf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D83D11-50D1-430A-B84C-BAAC4E0D6341}"/>
              </a:ext>
            </a:extLst>
          </p:cNvPr>
          <p:cNvSpPr txBox="1"/>
          <p:nvPr/>
        </p:nvSpPr>
        <p:spPr>
          <a:xfrm>
            <a:off x="639492" y="1073189"/>
            <a:ext cx="11267164" cy="4423500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2000" b="1" dirty="0"/>
              <a:t>Media Coverage so far:</a:t>
            </a:r>
          </a:p>
          <a:p>
            <a:endParaRPr lang="en-US" sz="1600" dirty="0"/>
          </a:p>
          <a:p>
            <a:r>
              <a:rPr lang="en-GB" sz="1400" u="sng" dirty="0">
                <a:hlinkClick r:id="rId3"/>
              </a:rPr>
              <a:t>https://www.responsible-investor.com/articles/asset-owners-ask-investment-managers-to-pitch-ideas-for-green-blended-finance-vehicles</a:t>
            </a:r>
            <a:r>
              <a:rPr lang="en-GB" sz="1400" dirty="0"/>
              <a:t> (Top of RI’s daily newsletter) = for non-subscribers please see PDF attached in invite).</a:t>
            </a:r>
          </a:p>
          <a:p>
            <a:r>
              <a:rPr lang="en-GB" sz="1400" dirty="0"/>
              <a:t> </a:t>
            </a:r>
          </a:p>
          <a:p>
            <a:r>
              <a:rPr lang="en-GB" sz="1400" u="sng" dirty="0">
                <a:hlinkClick r:id="rId4"/>
              </a:rPr>
              <a:t>https://www.ipe.com/news/net-zero-asset-owner-group-seeks-asset-manager-blended-finance-action/10050716.article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u="sng" dirty="0">
                <a:hlinkClick r:id="rId5"/>
              </a:rPr>
              <a:t>https://www.investmentweek.co.uk/news/4027233/net-zero-asset-owner-alliance-calls-blended-finance-vehicles-invest-climate-solutions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u="sng" dirty="0">
                <a:hlinkClick r:id="rId6"/>
              </a:rPr>
              <a:t>https://www.businessgreen.com/news/4027228/net-zero-asset-owner-alliance-blended-finance-drive-climate-investment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u="sng" dirty="0">
                <a:hlinkClick r:id="rId7"/>
              </a:rPr>
              <a:t>https://www.climateaction.org/news/net-zero-asset-owner-alliance-calls-on-asset-managers-to-support-blended-fi?utm_source=ActiveCampaign&amp;utm_medium=email&amp;utm_content=Net-Zero+Asset+Owner+Alliance+calls+on+asset+managers+to+support+blended+finance+-+Climate+Action+News&amp;utm_campaign=CA+%7C+2021+%7C+16+February+%7C+Newsletter&amp;vgo_ee=yD8uLE31j8F7ZhdIdLHOjA%3D%3D</a:t>
            </a:r>
            <a:endParaRPr lang="en-GB" sz="1400" dirty="0"/>
          </a:p>
          <a:p>
            <a:endParaRPr lang="en-US" sz="1600" dirty="0"/>
          </a:p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Big thank you and kudos to the “Blended Finance Call to Action Group” to Ash and to Oliver!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D00EF8-ADC5-4C26-877F-5BE36328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59" y="280764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Blended Finance Vehicle – Call To Action To Asset Managers</a:t>
            </a:r>
          </a:p>
        </p:txBody>
      </p:sp>
    </p:spTree>
    <p:extLst>
      <p:ext uri="{BB962C8B-B14F-4D97-AF65-F5344CB8AC3E}">
        <p14:creationId xmlns:p14="http://schemas.microsoft.com/office/powerpoint/2010/main" val="32584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D83D11-50D1-430A-B84C-BAAC4E0D6341}"/>
              </a:ext>
            </a:extLst>
          </p:cNvPr>
          <p:cNvSpPr txBox="1"/>
          <p:nvPr/>
        </p:nvSpPr>
        <p:spPr>
          <a:xfrm>
            <a:off x="943143" y="2240509"/>
            <a:ext cx="10304125" cy="2823062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endParaRPr lang="en-US" sz="1600" dirty="0"/>
          </a:p>
          <a:p>
            <a:r>
              <a:rPr lang="en-US" sz="2000" b="1" dirty="0"/>
              <a:t>Next steps</a:t>
            </a:r>
          </a:p>
          <a:p>
            <a:pPr marL="400050" indent="-4000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chemeClr val="tx2"/>
                </a:solidFill>
              </a:rPr>
              <a:t>Please promote the call to action to asset managers, development banks and governments / ministries, please share proactively with your contacts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dirty="0"/>
              <a:t>We already contacted the Net Zero Asset Manager Initiative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dirty="0"/>
              <a:t>No deadline – ongoing call to action!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We (Ash and me) will collect replies, assess and publish on the Alliance website if the vehicles meet the criteria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D00EF8-ADC5-4C26-877F-5BE36328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59" y="280764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Blended Finance Vehicle – Call To Action To Asset Managers</a:t>
            </a:r>
          </a:p>
        </p:txBody>
      </p:sp>
    </p:spTree>
    <p:extLst>
      <p:ext uri="{BB962C8B-B14F-4D97-AF65-F5344CB8AC3E}">
        <p14:creationId xmlns:p14="http://schemas.microsoft.com/office/powerpoint/2010/main" val="15539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D83D11-50D1-430A-B84C-BAAC4E0D6341}"/>
              </a:ext>
            </a:extLst>
          </p:cNvPr>
          <p:cNvSpPr txBox="1"/>
          <p:nvPr/>
        </p:nvSpPr>
        <p:spPr>
          <a:xfrm>
            <a:off x="732743" y="1333152"/>
            <a:ext cx="9412368" cy="4208057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endParaRPr lang="en-GB" sz="2000" dirty="0"/>
          </a:p>
          <a:p>
            <a:pPr marL="400050" indent="-400050">
              <a:buFont typeface="Wingdings" panose="05000000000000000000" pitchFamily="2" charset="2"/>
              <a:buChar char="§"/>
            </a:pPr>
            <a:r>
              <a:rPr lang="en-US" sz="1800" dirty="0"/>
              <a:t>First Assessment on Carbon removal instruments – see document in UNEPFI Extranet</a:t>
            </a:r>
          </a:p>
          <a:p>
            <a:pPr marL="400050" indent="-400050">
              <a:buFont typeface="Wingdings" panose="05000000000000000000" pitchFamily="2" charset="2"/>
              <a:buChar char="§"/>
            </a:pPr>
            <a:r>
              <a:rPr lang="en-US" sz="1800" dirty="0"/>
              <a:t>Idea, assess pros/cons with respect to economics (risk/return) but also with respect to effective carbon removal</a:t>
            </a:r>
          </a:p>
          <a:p>
            <a:pPr marL="400050" indent="-400050">
              <a:buFont typeface="Wingdings" panose="05000000000000000000" pitchFamily="2" charset="2"/>
              <a:buChar char="§"/>
            </a:pPr>
            <a:r>
              <a:rPr lang="en-US" sz="1800" dirty="0"/>
              <a:t>Instruments (draft assessment – work in progress)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dirty="0"/>
              <a:t>Buy Certificates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dirty="0"/>
              <a:t>Direct investment in commodity – nature based solutions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dirty="0"/>
              <a:t>Direct investment negative emission technologies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dirty="0"/>
              <a:t>Synthetic Index 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09635" lvl="1" indent="-400050">
              <a:buFont typeface="Wingdings" panose="05000000000000000000" pitchFamily="2" charset="2"/>
              <a:buChar char="§"/>
            </a:pPr>
            <a:endParaRPr lang="en-US" sz="1400" dirty="0"/>
          </a:p>
          <a:p>
            <a:r>
              <a:rPr lang="en-US" sz="1800" b="1" i="1" dirty="0">
                <a:solidFill>
                  <a:schemeClr val="tx2"/>
                </a:solidFill>
              </a:rPr>
              <a:t>Please share your views!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chemeClr val="tx2"/>
                </a:solidFill>
              </a:rPr>
              <a:t>Additional instruments to be added?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chemeClr val="tx2"/>
                </a:solidFill>
              </a:rPr>
              <a:t>Your assessment – please add and send to Elke!</a:t>
            </a:r>
          </a:p>
          <a:p>
            <a:pPr marL="1009635" lvl="1" indent="-400050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D00EF8-ADC5-4C26-877F-5BE36328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59" y="280764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Carbon Removal Instruments</a:t>
            </a:r>
          </a:p>
        </p:txBody>
      </p:sp>
    </p:spTree>
    <p:extLst>
      <p:ext uri="{BB962C8B-B14F-4D97-AF65-F5344CB8AC3E}">
        <p14:creationId xmlns:p14="http://schemas.microsoft.com/office/powerpoint/2010/main" val="7979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256910"/>
            <a:ext cx="17737383" cy="595976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401CC-3ADB-430F-A659-291CBCE55EBE}"/>
              </a:ext>
            </a:extLst>
          </p:cNvPr>
          <p:cNvSpPr txBox="1"/>
          <p:nvPr/>
        </p:nvSpPr>
        <p:spPr>
          <a:xfrm>
            <a:off x="877322" y="1405011"/>
            <a:ext cx="10593421" cy="3931058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Information Sharing - Housekeeping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Update of Sub tracks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dirty="0"/>
              <a:t>Vehicles/Instruments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Blended Finance Call to Action to Asset Managers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Other sub track discussion (</a:t>
            </a:r>
            <a:r>
              <a:rPr lang="en-GB" sz="1800" dirty="0" err="1"/>
              <a:t>eg.</a:t>
            </a:r>
            <a:r>
              <a:rPr lang="en-GB" sz="1800" dirty="0"/>
              <a:t> on carbon removal instruments)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b="1" dirty="0"/>
              <a:t>Target Setting/Reporting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b="1" dirty="0"/>
              <a:t>(Principle based) Climate Solution Investment Reporting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b="1" dirty="0"/>
              <a:t>Mapping Asset Classes to principles</a:t>
            </a:r>
          </a:p>
          <a:p>
            <a:pPr marL="1123935" lvl="1" indent="-514350">
              <a:buFont typeface="+mj-lt"/>
              <a:buAutoNum type="romanUcPeriod"/>
            </a:pPr>
            <a:r>
              <a:rPr lang="en-GB" dirty="0"/>
              <a:t>Sectors/Asset Classes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Digital Round Map – for climate solution investments</a:t>
            </a:r>
          </a:p>
          <a:p>
            <a:pPr marL="1733520" lvl="2" indent="-514350">
              <a:buFont typeface="Wingdings" panose="05000000000000000000" pitchFamily="2" charset="2"/>
              <a:buChar char="§"/>
            </a:pPr>
            <a:r>
              <a:rPr lang="en-GB" sz="1800" dirty="0"/>
              <a:t>Sector / Asset Class Roundtables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04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Z_Global_Master_16_9_07_2017">
  <a:themeElements>
    <a:clrScheme name="Custom 1">
      <a:dk1>
        <a:srgbClr val="191919"/>
      </a:dk1>
      <a:lt1>
        <a:srgbClr val="FFFFFF"/>
      </a:lt1>
      <a:dk2>
        <a:srgbClr val="49648C"/>
      </a:dk2>
      <a:lt2>
        <a:srgbClr val="D4CDCD"/>
      </a:lt2>
      <a:accent1>
        <a:srgbClr val="085879"/>
      </a:accent1>
      <a:accent2>
        <a:srgbClr val="006999"/>
      </a:accent2>
      <a:accent3>
        <a:srgbClr val="4AA5B7"/>
      </a:accent3>
      <a:accent4>
        <a:srgbClr val="A6CE39"/>
      </a:accent4>
      <a:accent5>
        <a:srgbClr val="1DBED2"/>
      </a:accent5>
      <a:accent6>
        <a:srgbClr val="F2F2F2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9A4AE0DFDB34D911863FD5B2382DF" ma:contentTypeVersion="14" ma:contentTypeDescription="Create a new document." ma:contentTypeScope="" ma:versionID="151dc14ac50f7c7645b61ee7e92f535b">
  <xsd:schema xmlns:xsd="http://www.w3.org/2001/XMLSchema" xmlns:xs="http://www.w3.org/2001/XMLSchema" xmlns:p="http://schemas.microsoft.com/office/2006/metadata/properties" xmlns:ns1="http://schemas.microsoft.com/sharepoint/v3" xmlns:ns3="6501830b-c656-4b43-8aea-e1ddcb7cd211" xmlns:ns4="b361a941-595b-4c9d-8bcb-526c7183c810" targetNamespace="http://schemas.microsoft.com/office/2006/metadata/properties" ma:root="true" ma:fieldsID="12e122cccbf71a2721e3c4e5030ac984" ns1:_="" ns3:_="" ns4:_="">
    <xsd:import namespace="http://schemas.microsoft.com/sharepoint/v3"/>
    <xsd:import namespace="6501830b-c656-4b43-8aea-e1ddcb7cd211"/>
    <xsd:import namespace="b361a941-595b-4c9d-8bcb-526c7183c8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1830b-c656-4b43-8aea-e1ddcb7cd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1a941-595b-4c9d-8bcb-526c7183c8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ontrol xmlns="http://schemas.microsoft.com/VisualStudio/2011/storyboarding/control">
  <Id Name="19e0966f-40cc-446e-a248-c10a673782a7" Revision="1" Stencil="System.MyShapes" StencilVersion="1.0"/>
</Control>
</file>

<file path=customXml/itemProps1.xml><?xml version="1.0" encoding="utf-8"?>
<ds:datastoreItem xmlns:ds="http://schemas.openxmlformats.org/officeDocument/2006/customXml" ds:itemID="{A64A7B05-318C-4CD5-84C6-A686A8F6E882}">
  <ds:schemaRefs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  <ds:schemaRef ds:uri="6501830b-c656-4b43-8aea-e1ddcb7cd211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361a941-595b-4c9d-8bcb-526c7183c81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C14104-1089-4213-8B23-15F00DB01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501830b-c656-4b43-8aea-e1ddcb7cd211"/>
    <ds:schemaRef ds:uri="b361a941-595b-4c9d-8bcb-526c7183c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09717A-0831-48F8-A62F-5F25A782A1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D3225FD-C76F-4B0A-80B4-9CE389B8141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AZ_Global_Master_16_9_07_2017</Template>
  <TotalTime>0</TotalTime>
  <Words>968</Words>
  <Application>Microsoft Office PowerPoint</Application>
  <PresentationFormat>Custom</PresentationFormat>
  <Paragraphs>177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AZ_Global_Master_16_9_07_2017</vt:lpstr>
      <vt:lpstr>PowerPoint Presentation</vt:lpstr>
      <vt:lpstr>Agenda</vt:lpstr>
      <vt:lpstr>information sharing - Housekeeping</vt:lpstr>
      <vt:lpstr>Agenda</vt:lpstr>
      <vt:lpstr>Blended Finance Vehicle – Call To Action To Asset Managers</vt:lpstr>
      <vt:lpstr>Blended Finance Vehicle – Call To Action To Asset Managers</vt:lpstr>
      <vt:lpstr>Blended Finance Vehicle – Call To Action To Asset Managers</vt:lpstr>
      <vt:lpstr>Carbon Removal Instruments</vt:lpstr>
      <vt:lpstr>Agenda</vt:lpstr>
      <vt:lpstr>Principle Based Climate solution Investment Reporting</vt:lpstr>
      <vt:lpstr>Principle Based Climate solution Investment Reporting</vt:lpstr>
      <vt:lpstr>Agenda</vt:lpstr>
      <vt:lpstr>Digital Roadmap – Tender and Next Steps</vt:lpstr>
      <vt:lpstr>Roundtables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UN-Convened Net-Zero Asset Owner Alliance</dc:title>
  <dc:creator/>
  <cp:lastModifiedBy/>
  <cp:revision>1</cp:revision>
  <dcterms:created xsi:type="dcterms:W3CDTF">2020-03-31T06:39:25Z</dcterms:created>
  <dcterms:modified xsi:type="dcterms:W3CDTF">2021-02-17T08:20:55Z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0x0101009CF9A4AE0DFDB34D911863FD5B2382DF</vt:lpwstr>
  </property>
  <property fmtid="{D5CDD505-2E9C-101B-9397-08002B2CF9AE}" pid="4" name="MSIP_Label_863bc15e-e7bf-41c1-bdb3-03882d8a2e2c_Enabled">
    <vt:lpwstr>true</vt:lpwstr>
  </property>
  <property fmtid="{D5CDD505-2E9C-101B-9397-08002B2CF9AE}" pid="5" name="MSIP_Label_863bc15e-e7bf-41c1-bdb3-03882d8a2e2c_SetDate">
    <vt:lpwstr>2020-11-09T14:39:06Z</vt:lpwstr>
  </property>
  <property fmtid="{D5CDD505-2E9C-101B-9397-08002B2CF9AE}" pid="6" name="MSIP_Label_863bc15e-e7bf-41c1-bdb3-03882d8a2e2c_Method">
    <vt:lpwstr>Privileged</vt:lpwstr>
  </property>
  <property fmtid="{D5CDD505-2E9C-101B-9397-08002B2CF9AE}" pid="7" name="MSIP_Label_863bc15e-e7bf-41c1-bdb3-03882d8a2e2c_Name">
    <vt:lpwstr>863bc15e-e7bf-41c1-bdb3-03882d8a2e2c</vt:lpwstr>
  </property>
  <property fmtid="{D5CDD505-2E9C-101B-9397-08002B2CF9AE}" pid="8" name="MSIP_Label_863bc15e-e7bf-41c1-bdb3-03882d8a2e2c_SiteId">
    <vt:lpwstr>6e06e42d-6925-47c6-b9e7-9581c7ca302a</vt:lpwstr>
  </property>
  <property fmtid="{D5CDD505-2E9C-101B-9397-08002B2CF9AE}" pid="9" name="MSIP_Label_863bc15e-e7bf-41c1-bdb3-03882d8a2e2c_ActionId">
    <vt:lpwstr>0e77c3ca-6933-419f-b820-e9a605951b86</vt:lpwstr>
  </property>
  <property fmtid="{D5CDD505-2E9C-101B-9397-08002B2CF9AE}" pid="10" name="MSIP_Label_863bc15e-e7bf-41c1-bdb3-03882d8a2e2c_ContentBits">
    <vt:lpwstr>0</vt:lpwstr>
  </property>
  <property fmtid="{D5CDD505-2E9C-101B-9397-08002B2CF9AE}" pid="12" name="_NewReviewCycle">
    <vt:lpwstr/>
  </property>
</Properties>
</file>